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62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556F64-DAF0-D748-B867-B6A259AFF120}" type="datetimeFigureOut">
              <a:rPr lang="en-US" smtClean="0"/>
              <a:t>9/11/17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C89F3-BC9D-AC41-B8B4-03288E351F6E}" type="slidenum">
              <a:rPr lang="en-US" smtClean="0"/>
              <a:t>‹#›</a:t>
            </a:fld>
            <a:endParaRPr lang="en-US"/>
          </a:p>
        </p:txBody>
      </p:sp>
    </p:spTree>
    <p:extLst>
      <p:ext uri="{BB962C8B-B14F-4D97-AF65-F5344CB8AC3E}">
        <p14:creationId xmlns:p14="http://schemas.microsoft.com/office/powerpoint/2010/main" val="6121324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D7E43C-FA0D-304E-A7B8-4A94BF7985A7}" type="slidenum">
              <a:rPr lang="en-US"/>
              <a:pPr/>
              <a:t>7</a:t>
            </a:fld>
            <a:endParaRPr lang="en-US"/>
          </a:p>
        </p:txBody>
      </p:sp>
      <p:sp>
        <p:nvSpPr>
          <p:cNvPr id="16386" name="Rectangle 2"/>
          <p:cNvSpPr>
            <a:spLocks noChangeArrowheads="1" noTextEdit="1"/>
          </p:cNvSpPr>
          <p:nvPr>
            <p:ph type="sldImg"/>
          </p:nvPr>
        </p:nvSpPr>
        <p:spPr>
          <a:ln cap="flat">
            <a:solidFill>
              <a:schemeClr val="tx1"/>
            </a:solidFill>
          </a:ln>
          <a:extLst>
            <a:ext uri="{FAA26D3D-D897-4be2-8F04-BA451C77F1D7}">
              <ma14:placeholderFlag xmlns:ma14="http://schemas.microsoft.com/office/mac/drawingml/2011/main" val="1"/>
            </a:ext>
          </a:extLst>
        </p:spPr>
      </p:sp>
      <p:sp>
        <p:nvSpPr>
          <p:cNvPr id="1638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ED8358-3EB7-804C-9B7C-A8FAC49E066E}" type="slidenum">
              <a:rPr lang="en-US"/>
              <a:pPr/>
              <a:t>8</a:t>
            </a:fld>
            <a:endParaRPr lang="en-US"/>
          </a:p>
        </p:txBody>
      </p:sp>
      <p:sp>
        <p:nvSpPr>
          <p:cNvPr id="24578" name="Rectangle 2"/>
          <p:cNvSpPr>
            <a:spLocks noChangeArrowheads="1" noTextEdit="1"/>
          </p:cNvSpPr>
          <p:nvPr>
            <p:ph type="sldImg"/>
          </p:nvPr>
        </p:nvSpPr>
        <p:spPr>
          <a:ln cap="flat"/>
          <a:extLst>
            <a:ext uri="{FAA26D3D-D897-4be2-8F04-BA451C77F1D7}">
              <ma14:placeholderFlag xmlns:ma14="http://schemas.microsoft.com/office/mac/drawingml/2011/main" val="1"/>
            </a:ext>
          </a:extLst>
        </p:spPr>
      </p:sp>
      <p:sp>
        <p:nvSpPr>
          <p:cNvPr id="24579" name="Rectangle 3"/>
          <p:cNvSpPr>
            <a:spLocks noGrp="1" noChangeArrowheads="1"/>
          </p:cNvSpPr>
          <p:nvPr>
            <p:ph type="body" idx="1"/>
          </p:nvPr>
        </p:nvSpPr>
        <p:spPr>
          <a:xfrm>
            <a:off x="456732" y="4344229"/>
            <a:ext cx="6115518" cy="4114387"/>
          </a:xfrm>
          <a:noFill/>
          <a:ln/>
        </p:spPr>
        <p:txBody>
          <a:bodyPr/>
          <a:lstStyle/>
          <a:p>
            <a:r>
              <a:rPr lang="en-US"/>
              <a:t>We give meaning to culture when we construct and give meaning to symbols and material artifacts which are then shaped and given a place in our lifestyles. </a:t>
            </a:r>
          </a:p>
          <a:p>
            <a:r>
              <a:rPr lang="en-US"/>
              <a:t>However, culture is not only constructed from the external environment, but also from our internal cognitive processes.</a:t>
            </a:r>
          </a:p>
          <a:p>
            <a:r>
              <a:rPr lang="en-US"/>
              <a:t>Cognitively, we give meaning to culture through our interaction with our social environment.  From early in infancy, we develop a sense of our culture through the building of experiences and interactions that successively becomes a part of our working models and representations of how the world works, our frame of reference.</a:t>
            </a:r>
          </a:p>
          <a:p>
            <a:r>
              <a:rPr lang="en-US"/>
              <a:t>From these representations we begin to develop a world view--people</a:t>
            </a:r>
            <a:r>
              <a:rPr lang="ja-JP" altLang="en-US">
                <a:latin typeface="Arial"/>
              </a:rPr>
              <a:t>’</a:t>
            </a:r>
            <a:r>
              <a:rPr lang="en-US"/>
              <a:t>s picture of the way things in sheer actuality are, their concept of nature, of self, of society.</a:t>
            </a:r>
          </a:p>
          <a:p>
            <a:r>
              <a:rPr lang="en-US"/>
              <a:t>Ethos--tone, character, and quality of their lives, its moral and aesthetic style and mood.  It is the underlying attitude toward themselves and their world.</a:t>
            </a:r>
          </a:p>
          <a:p>
            <a:r>
              <a:rPr lang="en-US"/>
              <a:t>Traditions--articulated cultural beliefs and practices that are so taken for granted that they seem inevitable parts of life</a:t>
            </a:r>
          </a:p>
          <a:p>
            <a:r>
              <a:rPr lang="en-US"/>
              <a:t>Customs--come into being and persist as solutions to problems of living in terms of needs and solutions--professed but not necessarily followed.</a:t>
            </a:r>
          </a:p>
          <a:p>
            <a:r>
              <a:rPr lang="en-US"/>
              <a:t>Common sense--what people come to believe everyone in a community or society should know and understand as a matter of just ordinary, taken for granted, social competence.</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8FB310-997E-4746-822F-BB8A0FE4B0B4}" type="slidenum">
              <a:rPr lang="en-US"/>
              <a:pPr/>
              <a:t>9</a:t>
            </a:fld>
            <a:endParaRPr lang="en-US"/>
          </a:p>
        </p:txBody>
      </p:sp>
      <p:sp>
        <p:nvSpPr>
          <p:cNvPr id="26626" name="Rectangle 2"/>
          <p:cNvSpPr>
            <a:spLocks noChangeArrowheads="1" noTextEdit="1"/>
          </p:cNvSpPr>
          <p:nvPr>
            <p:ph type="sldImg"/>
          </p:nvPr>
        </p:nvSpPr>
        <p:spPr>
          <a:ln cap="flat"/>
          <a:extLst>
            <a:ext uri="{FAA26D3D-D897-4be2-8F04-BA451C77F1D7}">
              <ma14:placeholderFlag xmlns:ma14="http://schemas.microsoft.com/office/mac/drawingml/2011/main" val="1"/>
            </a:ext>
          </a:extLst>
        </p:spPr>
      </p:sp>
      <p:sp>
        <p:nvSpPr>
          <p:cNvPr id="26627" name="Rectangle 3"/>
          <p:cNvSpPr>
            <a:spLocks noGrp="1" noChangeArrowheads="1"/>
          </p:cNvSpPr>
          <p:nvPr>
            <p:ph type="body" idx="1"/>
          </p:nvPr>
        </p:nvSpPr>
        <p:spPr>
          <a:xfrm>
            <a:off x="456731" y="4344229"/>
            <a:ext cx="6058135" cy="4114387"/>
          </a:xfrm>
          <a:noFill/>
          <a:ln/>
        </p:spPr>
        <p:txBody>
          <a:bodyPr/>
          <a:lstStyle/>
          <a:p>
            <a:r>
              <a:rPr lang="en-US"/>
              <a:t>History is made by people within the constraints of the system they are living in, and includes a focus on the internal and external developmental dynamics of events over time.  </a:t>
            </a:r>
          </a:p>
          <a:p>
            <a:r>
              <a:rPr lang="en-US"/>
              <a:t>Culture is constructed through a history of connections and interrelatedness between peoples, communities, and social transformations constructed by humans in interaction within the constraints of the natural world.</a:t>
            </a:r>
          </a:p>
          <a:p>
            <a:r>
              <a:rPr lang="en-US"/>
              <a:t>Culture is dynamic and always changing.</a:t>
            </a:r>
          </a:p>
          <a:p>
            <a:r>
              <a:rPr lang="en-US"/>
              <a:t>Culture is not static, it reflects the processes of human behavior, change and adaptation.  It includes the fluidity and stubbornness of ethnic traditions and customs in the context of the social, economic, and political circumstances in which a particular group of people may live at a particular moment in history.</a:t>
            </a:r>
          </a:p>
          <a:p>
            <a:r>
              <a:rPr lang="en-US"/>
              <a:t>Often times change occurs within a political context.  Culture is political in that aspects of all human relations or agency (race, gender) are negotiated and defined around authority, power, legitimacy, and hegemony--the kind of cultural dominance that influences our expectations, how we sense experience, and where we assign our energy.</a:t>
            </a:r>
          </a:p>
          <a:p>
            <a:r>
              <a:rPr lang="en-US"/>
              <a:t>Historically, in western society, change is viewed in a largely positive light, a movement towards modernization and progress, as evidence for the continuing development of civilization.  Even the negative aspects of culture is viewed as positive at the cost of advancing culture.  The truth is that change does not occur without a cost to someone.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BD1655-5D55-A845-9F9B-16A28D3C6C98}" type="slidenum">
              <a:rPr lang="en-US"/>
              <a:pPr/>
              <a:t>10</a:t>
            </a:fld>
            <a:endParaRPr lang="en-US"/>
          </a:p>
        </p:txBody>
      </p:sp>
      <p:sp>
        <p:nvSpPr>
          <p:cNvPr id="28674" name="Rectangle 2"/>
          <p:cNvSpPr>
            <a:spLocks noChangeArrowheads="1" noTextEdit="1"/>
          </p:cNvSpPr>
          <p:nvPr>
            <p:ph type="sldImg"/>
          </p:nvPr>
        </p:nvSpPr>
        <p:spPr>
          <a:ln cap="flat"/>
          <a:extLs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a:xfrm>
            <a:off x="514116" y="4344229"/>
            <a:ext cx="5943365" cy="4114387"/>
          </a:xfrm>
          <a:noFill/>
          <a:ln/>
        </p:spPr>
        <p:txBody>
          <a:bodyPr/>
          <a:lstStyle/>
          <a:p>
            <a:r>
              <a:rPr lang="en-US"/>
              <a:t>This is important for interventions which we as social workers and social work researchers design and implement.</a:t>
            </a:r>
          </a:p>
          <a:p>
            <a:r>
              <a:rPr lang="en-US"/>
              <a:t>The assumption of change is that it is often for the </a:t>
            </a:r>
            <a:r>
              <a:rPr lang="ja-JP" altLang="en-US">
                <a:latin typeface="Arial"/>
              </a:rPr>
              <a:t>“</a:t>
            </a:r>
            <a:r>
              <a:rPr lang="en-US"/>
              <a:t>better</a:t>
            </a:r>
            <a:r>
              <a:rPr lang="ja-JP" altLang="en-US">
                <a:latin typeface="Arial"/>
              </a:rPr>
              <a:t>”</a:t>
            </a:r>
            <a:r>
              <a:rPr lang="en-US"/>
              <a:t>, it is rational, pragmatic, and efficient.  However, change for some individuals may involve far more adjustments that may be far more important than efficiency.</a:t>
            </a:r>
          </a:p>
          <a:p>
            <a:r>
              <a:rPr lang="en-US"/>
              <a:t>People may already have quite established ways of thinking, acting, and believing, that they feel secure and comfortable with.  Any proposed change to this pattern of behaviors may represent a threat to their survival.  Therefore, we must understand the components of culture and well as the historical, political, and social implications of changes to those components of culture.</a:t>
            </a:r>
          </a:p>
          <a:p>
            <a:r>
              <a:rPr lang="en-US"/>
              <a:t>In order to do this effectively, we must strive for critical consciousness to understand our own cultures and the factors that make up our own culture.</a:t>
            </a:r>
          </a:p>
          <a:p>
            <a:r>
              <a:rPr lang="en-US"/>
              <a:t>By understanding our own culture, we are better able to assess the cultural experiences and implications for change in others.</a:t>
            </a:r>
          </a:p>
          <a:p>
            <a:r>
              <a:rPr lang="en-US"/>
              <a:t>In assessing the impact of change on persons from cultures different from our own, we must also be aware that not all members have the same knowledge of their culture or attach the same significance to them.</a:t>
            </a:r>
          </a:p>
          <a:p>
            <a:r>
              <a:rPr lang="en-US"/>
              <a:t>We can find out about this by assessing what people think and say they do with what they really do.</a:t>
            </a:r>
          </a:p>
          <a:p>
            <a:r>
              <a:rPr lang="en-US"/>
              <a:t>Change may involves adjustment--acculturation</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F748DB7A-EB25-9E43-B0FF-A29DF3BEEB8A}" type="slidenum">
              <a:rPr lang="en-US"/>
              <a:pPr/>
              <a:t>11</a:t>
            </a:fld>
            <a:endParaRPr lang="en-US"/>
          </a:p>
        </p:txBody>
      </p:sp>
      <p:sp>
        <p:nvSpPr>
          <p:cNvPr id="111618" name="Rectangle 2"/>
          <p:cNvSpPr>
            <a:spLocks noChangeArrowheads="1"/>
          </p:cNvSpPr>
          <p:nvPr/>
        </p:nvSpPr>
        <p:spPr bwMode="auto">
          <a:xfrm>
            <a:off x="3886903" y="0"/>
            <a:ext cx="2971097" cy="45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1619" name="Rectangle 3"/>
          <p:cNvSpPr>
            <a:spLocks noChangeArrowheads="1"/>
          </p:cNvSpPr>
          <p:nvPr/>
        </p:nvSpPr>
        <p:spPr bwMode="auto">
          <a:xfrm>
            <a:off x="3886903" y="8686387"/>
            <a:ext cx="2971097" cy="45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504" tIns="0" rIns="19504" bIns="0" anchor="b"/>
          <a:lstStyle/>
          <a:p>
            <a:pPr algn="r" defTabSz="936625"/>
            <a:r>
              <a:rPr lang="en-US" sz="1000" i="1"/>
              <a:t>3</a:t>
            </a:r>
          </a:p>
        </p:txBody>
      </p:sp>
      <p:sp>
        <p:nvSpPr>
          <p:cNvPr id="111620" name="Rectangle 4"/>
          <p:cNvSpPr>
            <a:spLocks noChangeArrowheads="1"/>
          </p:cNvSpPr>
          <p:nvPr/>
        </p:nvSpPr>
        <p:spPr bwMode="auto">
          <a:xfrm>
            <a:off x="0" y="8686387"/>
            <a:ext cx="2971098" cy="45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1621" name="Rectangle 5"/>
          <p:cNvSpPr>
            <a:spLocks noChangeArrowheads="1"/>
          </p:cNvSpPr>
          <p:nvPr/>
        </p:nvSpPr>
        <p:spPr bwMode="auto">
          <a:xfrm>
            <a:off x="0" y="0"/>
            <a:ext cx="2971098" cy="45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1622" name="Rectangle 6"/>
          <p:cNvSpPr>
            <a:spLocks noChangeArrowheads="1" noTextEdit="1"/>
          </p:cNvSpPr>
          <p:nvPr>
            <p:ph type="sldImg"/>
          </p:nvPr>
        </p:nvSpPr>
        <p:spPr>
          <a:xfrm>
            <a:off x="1152525" y="692150"/>
            <a:ext cx="4552950" cy="3416300"/>
          </a:xfrm>
          <a:ln cap="flat">
            <a:solidFill>
              <a:schemeClr val="tx1"/>
            </a:solidFill>
          </a:ln>
          <a:extLst>
            <a:ext uri="{909E8E84-426E-40dd-AFC4-6F175D3DCCD1}">
              <a14:hiddenFill xmlns:a14="http://schemas.microsoft.com/office/drawing/2010/main">
                <a:noFill/>
              </a14:hiddenFill>
            </a:ext>
            <a:ext uri="{FAA26D3D-D897-4be2-8F04-BA451C77F1D7}">
              <ma14:placeholderFlag xmlns:ma14="http://schemas.microsoft.com/office/mac/drawingml/2011/main" val="1"/>
            </a:ext>
          </a:extLst>
        </p:spPr>
      </p:sp>
      <p:sp>
        <p:nvSpPr>
          <p:cNvPr id="111623" name="Rectangle 7"/>
          <p:cNvSpPr>
            <a:spLocks noGrp="1" noChangeArrowheads="1"/>
          </p:cNvSpPr>
          <p:nvPr>
            <p:ph type="body" idx="1"/>
          </p:nvPr>
        </p:nvSpPr>
        <p:spPr>
          <a:xfrm>
            <a:off x="914635" y="4344229"/>
            <a:ext cx="5028732" cy="4114387"/>
          </a:xfrm>
          <a:ln/>
          <a:extLst>
            <a:ext uri="{91240B29-F687-4f45-9708-019B960494DF}">
              <a14:hiddenLine xmlns:a14="http://schemas.microsoft.com/office/drawing/2010/main" w="12700">
                <a:solidFill>
                  <a:schemeClr val="tx1"/>
                </a:solidFill>
                <a:miter lim="800000"/>
                <a:headEnd/>
                <a:tailEnd/>
              </a14:hiddenLine>
            </a:ext>
          </a:extLst>
        </p:spPr>
        <p:txBody>
          <a:bodyPr lIns="92646" tIns="45509" rIns="92646" bIns="45509"/>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D51CB460-D3BA-FC47-BF9C-DC08A97B443B}" type="slidenum">
              <a:rPr lang="en-US"/>
              <a:pPr/>
              <a:t>12</a:t>
            </a:fld>
            <a:endParaRPr lang="en-US"/>
          </a:p>
        </p:txBody>
      </p:sp>
      <p:sp>
        <p:nvSpPr>
          <p:cNvPr id="113666" name="Rectangle 2"/>
          <p:cNvSpPr>
            <a:spLocks noChangeArrowheads="1"/>
          </p:cNvSpPr>
          <p:nvPr/>
        </p:nvSpPr>
        <p:spPr bwMode="auto">
          <a:xfrm>
            <a:off x="3886903" y="0"/>
            <a:ext cx="2971097" cy="45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3667" name="Rectangle 3"/>
          <p:cNvSpPr>
            <a:spLocks noChangeArrowheads="1"/>
          </p:cNvSpPr>
          <p:nvPr/>
        </p:nvSpPr>
        <p:spPr bwMode="auto">
          <a:xfrm>
            <a:off x="3886903" y="8686387"/>
            <a:ext cx="2971097" cy="45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504" tIns="0" rIns="19504" bIns="0" anchor="b"/>
          <a:lstStyle/>
          <a:p>
            <a:pPr algn="r" defTabSz="936625"/>
            <a:r>
              <a:rPr lang="en-US" sz="1000" i="1"/>
              <a:t>4</a:t>
            </a:r>
          </a:p>
        </p:txBody>
      </p:sp>
      <p:sp>
        <p:nvSpPr>
          <p:cNvPr id="113668" name="Rectangle 4"/>
          <p:cNvSpPr>
            <a:spLocks noChangeArrowheads="1"/>
          </p:cNvSpPr>
          <p:nvPr/>
        </p:nvSpPr>
        <p:spPr bwMode="auto">
          <a:xfrm>
            <a:off x="0" y="8686387"/>
            <a:ext cx="2971098" cy="45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3669" name="Rectangle 5"/>
          <p:cNvSpPr>
            <a:spLocks noChangeArrowheads="1"/>
          </p:cNvSpPr>
          <p:nvPr/>
        </p:nvSpPr>
        <p:spPr bwMode="auto">
          <a:xfrm>
            <a:off x="0" y="0"/>
            <a:ext cx="2971098" cy="45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3670" name="Rectangle 6"/>
          <p:cNvSpPr>
            <a:spLocks noChangeArrowheads="1" noTextEdit="1"/>
          </p:cNvSpPr>
          <p:nvPr>
            <p:ph type="sldImg"/>
          </p:nvPr>
        </p:nvSpPr>
        <p:spPr>
          <a:xfrm>
            <a:off x="1152525" y="692150"/>
            <a:ext cx="4552950" cy="3416300"/>
          </a:xfrm>
          <a:ln cap="flat">
            <a:solidFill>
              <a:schemeClr val="tx1"/>
            </a:solidFill>
          </a:ln>
          <a:extLst>
            <a:ext uri="{909E8E84-426E-40dd-AFC4-6F175D3DCCD1}">
              <a14:hiddenFill xmlns:a14="http://schemas.microsoft.com/office/drawing/2010/main">
                <a:noFill/>
              </a14:hiddenFill>
            </a:ext>
            <a:ext uri="{FAA26D3D-D897-4be2-8F04-BA451C77F1D7}">
              <ma14:placeholderFlag xmlns:ma14="http://schemas.microsoft.com/office/mac/drawingml/2011/main" val="1"/>
            </a:ext>
          </a:extLst>
        </p:spPr>
      </p:sp>
      <p:sp>
        <p:nvSpPr>
          <p:cNvPr id="113671" name="Rectangle 7"/>
          <p:cNvSpPr>
            <a:spLocks noGrp="1" noChangeArrowheads="1"/>
          </p:cNvSpPr>
          <p:nvPr>
            <p:ph type="body" idx="1"/>
          </p:nvPr>
        </p:nvSpPr>
        <p:spPr>
          <a:xfrm>
            <a:off x="914635" y="4344229"/>
            <a:ext cx="5028732" cy="4114387"/>
          </a:xfrm>
          <a:noFill/>
          <a:ln/>
          <a:extLst>
            <a:ext uri="{91240B29-F687-4f45-9708-019B960494DF}">
              <a14:hiddenLine xmlns:a14="http://schemas.microsoft.com/office/drawing/2010/main" w="12700">
                <a:solidFill>
                  <a:schemeClr val="tx1"/>
                </a:solidFill>
                <a:miter lim="800000"/>
                <a:headEnd/>
                <a:tailEnd/>
              </a14:hiddenLine>
            </a:ext>
          </a:extLst>
        </p:spPr>
        <p:txBody>
          <a:bodyPr lIns="92646" tIns="45509" rIns="92646" bIns="45509"/>
          <a:lstStyle/>
          <a:p>
            <a:r>
              <a:rPr lang="en-US"/>
              <a:t>Persoanl Identity--Erikson--who are we and where do we belong?</a:t>
            </a:r>
          </a:p>
          <a:p>
            <a:r>
              <a:rPr lang="en-US"/>
              <a:t>Accrued representation of the self through a combination of internal exploration, conflict, or continuity/sameness and information received by the environment which either support exploration, conflict, or continuity.</a:t>
            </a:r>
          </a:p>
          <a:p>
            <a:r>
              <a:rPr lang="en-US"/>
              <a:t>Social group identity--shared identity with other on a range of physical, cultural, or social characteristics.  Also developed over time through a combination of internal and environmental stimuli.  Others define who we are as much as we identify ourselves--symbolic interactionism and constructivist paradigms.</a:t>
            </a:r>
          </a:p>
          <a:p>
            <a:r>
              <a:rPr lang="en-US"/>
              <a:t>Other--awarenes of being distinct, feeling different, being outside the game, outside the circle, feeling isolation, disconnectedness, sticking out like a sore thumb, or being invisible, being distrusted, discomforting, being frightening, being scared.</a:t>
            </a:r>
          </a:p>
          <a:p>
            <a:r>
              <a:rPr lang="en-US"/>
              <a:t>A white man, is rarely defined by whiteness or maleness.  If he does well on his job, he is acknowledged as a highly qualified individual.  Hard working.  If he does poorly, the blame is attributed to him alone. </a:t>
            </a:r>
          </a:p>
          <a:p>
            <a:r>
              <a:rPr lang="en-US"/>
              <a:t>View of Americanization that people from various groups will ultimately merge together to create one unified group that is a blend of all the cultures involved.  </a:t>
            </a:r>
          </a:p>
          <a:p>
            <a:r>
              <a:rPr lang="en-US"/>
              <a:t>Assimilation:  Imposition of dominant group</a:t>
            </a:r>
            <a:r>
              <a:rPr lang="ja-JP" altLang="en-US">
                <a:latin typeface="Arial"/>
              </a:rPr>
              <a:t>’</a:t>
            </a:r>
            <a:r>
              <a:rPr lang="en-US"/>
              <a:t>s culture and language, individuals and groups gain equality by becoming as much like the privileged group as possible.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A74F6B06-A9D1-714E-B0E8-7DC098CFFBF9}" type="slidenum">
              <a:rPr lang="en-US"/>
              <a:pPr/>
              <a:t>13</a:t>
            </a:fld>
            <a:endParaRPr lang="en-US"/>
          </a:p>
        </p:txBody>
      </p:sp>
      <p:sp>
        <p:nvSpPr>
          <p:cNvPr id="115714" name="Rectangle 2"/>
          <p:cNvSpPr>
            <a:spLocks noChangeArrowheads="1"/>
          </p:cNvSpPr>
          <p:nvPr/>
        </p:nvSpPr>
        <p:spPr bwMode="auto">
          <a:xfrm>
            <a:off x="3886903" y="0"/>
            <a:ext cx="2971097" cy="45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5" name="Rectangle 3"/>
          <p:cNvSpPr>
            <a:spLocks noChangeArrowheads="1"/>
          </p:cNvSpPr>
          <p:nvPr/>
        </p:nvSpPr>
        <p:spPr bwMode="auto">
          <a:xfrm>
            <a:off x="3886903" y="8686387"/>
            <a:ext cx="2971097" cy="45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504" tIns="0" rIns="19504" bIns="0" anchor="b"/>
          <a:lstStyle/>
          <a:p>
            <a:pPr algn="r" defTabSz="936625"/>
            <a:r>
              <a:rPr lang="en-US" sz="1000" i="1"/>
              <a:t>5</a:t>
            </a:r>
          </a:p>
        </p:txBody>
      </p:sp>
      <p:sp>
        <p:nvSpPr>
          <p:cNvPr id="115716" name="Rectangle 4"/>
          <p:cNvSpPr>
            <a:spLocks noChangeArrowheads="1"/>
          </p:cNvSpPr>
          <p:nvPr/>
        </p:nvSpPr>
        <p:spPr bwMode="auto">
          <a:xfrm>
            <a:off x="0" y="8686387"/>
            <a:ext cx="2971098" cy="45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7" name="Rectangle 5"/>
          <p:cNvSpPr>
            <a:spLocks noChangeArrowheads="1"/>
          </p:cNvSpPr>
          <p:nvPr/>
        </p:nvSpPr>
        <p:spPr bwMode="auto">
          <a:xfrm>
            <a:off x="0" y="0"/>
            <a:ext cx="2971098" cy="45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8" name="Rectangle 6"/>
          <p:cNvSpPr>
            <a:spLocks noChangeArrowheads="1" noTextEdit="1"/>
          </p:cNvSpPr>
          <p:nvPr>
            <p:ph type="sldImg"/>
          </p:nvPr>
        </p:nvSpPr>
        <p:spPr>
          <a:xfrm>
            <a:off x="2140783" y="691599"/>
            <a:ext cx="2576434" cy="3416576"/>
          </a:xfrm>
          <a:ln cap="flat">
            <a:solidFill>
              <a:schemeClr val="tx1"/>
            </a:solidFill>
          </a:ln>
          <a:extLst>
            <a:ext uri="{909E8E84-426E-40dd-AFC4-6F175D3DCCD1}">
              <a14:hiddenFill xmlns:a14="http://schemas.microsoft.com/office/drawing/2010/main">
                <a:noFill/>
              </a14:hiddenFill>
            </a:ext>
            <a:ext uri="{FAA26D3D-D897-4be2-8F04-BA451C77F1D7}">
              <ma14:placeholderFlag xmlns:ma14="http://schemas.microsoft.com/office/mac/drawingml/2011/main" val="1"/>
            </a:ext>
          </a:extLst>
        </p:spPr>
      </p:sp>
      <p:sp>
        <p:nvSpPr>
          <p:cNvPr id="115719" name="Rectangle 7"/>
          <p:cNvSpPr>
            <a:spLocks noGrp="1" noChangeArrowheads="1"/>
          </p:cNvSpPr>
          <p:nvPr>
            <p:ph type="body" idx="1"/>
          </p:nvPr>
        </p:nvSpPr>
        <p:spPr>
          <a:xfrm>
            <a:off x="914635" y="4344229"/>
            <a:ext cx="5028732" cy="4114387"/>
          </a:xfrm>
          <a:noFill/>
          <a:ln/>
          <a:extLst>
            <a:ext uri="{91240B29-F687-4f45-9708-019B960494DF}">
              <a14:hiddenLine xmlns:a14="http://schemas.microsoft.com/office/drawing/2010/main" w="12700">
                <a:solidFill>
                  <a:schemeClr val="tx1"/>
                </a:solidFill>
                <a:miter lim="800000"/>
                <a:headEnd/>
                <a:tailEnd/>
              </a14:hiddenLine>
            </a:ext>
          </a:extLst>
        </p:spPr>
        <p:txBody>
          <a:bodyPr lIns="92646" tIns="45509" rIns="92646" bIns="45509"/>
          <a:lstStyle/>
          <a:p>
            <a:r>
              <a:rPr lang="en-US"/>
              <a:t>Race is only as important as the meaning we ascribe to it.  As with me, the question of how to measure race will likely come up in agencies.</a:t>
            </a:r>
          </a:p>
          <a:p>
            <a:r>
              <a:rPr lang="en-US"/>
              <a:t>Throughout most of this country</a:t>
            </a:r>
            <a:r>
              <a:rPr lang="ja-JP" altLang="en-US">
                <a:latin typeface="Arial"/>
              </a:rPr>
              <a:t>’</a:t>
            </a:r>
            <a:r>
              <a:rPr lang="en-US"/>
              <a:t>s history, interracial marriage has been highly sitgmatized and in many states illegal.  In fact, it was not until 1967  in the case of Loving v. Virginia that the last anti-misegenation (or interracial marriage) laws were overturned.</a:t>
            </a:r>
          </a:p>
          <a:p>
            <a:r>
              <a:rPr lang="en-US"/>
              <a:t>Story of Phipps in Louisiana, had lived her life believing she was white.  When she went to get a passport, it was discovered from her birth certificate that she was 3/32 black.  Because Louisiana law decrees persons with 1/32 black, she could not be considered white and an appeals court ruled she must accept a legal designation of black.</a:t>
            </a:r>
          </a:p>
          <a:p>
            <a:r>
              <a:rPr lang="en-US"/>
              <a:t>Say increasing number of organizations, mostly support groups.  More politicized, Association of Multiethnic Americans (1988).  Culminated in 1990 when 10 mil. people checked the other box on the 1990 Census.</a:t>
            </a:r>
          </a:p>
          <a:p>
            <a:r>
              <a:rPr lang="en-US"/>
              <a:t>The multiracial movement began it full swing in the early 1990s, marked by the publication of Maria Root</a:t>
            </a:r>
            <a:r>
              <a:rPr lang="ja-JP" altLang="en-US">
                <a:latin typeface="Arial"/>
              </a:rPr>
              <a:t>’</a:t>
            </a:r>
            <a:r>
              <a:rPr lang="en-US"/>
              <a:t>s first book entitled Racially Mixed People in America.  This book became the rallying point for many individuals who felt that it was upsetting to have to choose just one racial category and that the option of the other category was too offensive.</a:t>
            </a:r>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374FAB9D-D068-5443-9CE2-ED0B15A2807E}"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5FCB1-1960-7F47-A38E-F9BB1E9A4D2B}"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74FAB9D-D068-5443-9CE2-ED0B15A2807E}"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74FAB9D-D068-5443-9CE2-ED0B15A2807E}" type="datetimeFigureOut">
              <a:rPr lang="en-US" smtClean="0"/>
              <a:t>9/11/17</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735FCB1-1960-7F47-A38E-F9BB1E9A4D2B}"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374FAB9D-D068-5443-9CE2-ED0B15A2807E}" type="datetimeFigureOut">
              <a:rPr lang="en-US" smtClean="0"/>
              <a:t>9/11/17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74FAB9D-D068-5443-9CE2-ED0B15A2807E}" type="datetimeFigureOut">
              <a:rPr lang="en-US" smtClean="0"/>
              <a:t>9/11/17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FAB9D-D068-5443-9CE2-ED0B15A2807E}" type="datetimeFigureOut">
              <a:rPr lang="en-US" smtClean="0"/>
              <a:t>9/11/17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5FCB1-1960-7F47-A38E-F9BB1E9A4D2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374FAB9D-D068-5443-9CE2-ED0B15A2807E}"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5FCB1-1960-7F47-A38E-F9BB1E9A4D2B}" type="slidenum">
              <a:rPr lang="en-US" smtClean="0"/>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74FAB9D-D068-5443-9CE2-ED0B15A2807E}"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74FAB9D-D068-5443-9CE2-ED0B15A2807E}"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5FCB1-1960-7F47-A38E-F9BB1E9A4D2B}"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74FAB9D-D068-5443-9CE2-ED0B15A2807E}" type="datetimeFigureOut">
              <a:rPr lang="en-US" smtClean="0"/>
              <a:t>9/11/17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5FCB1-1960-7F47-A38E-F9BB1E9A4D2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374FAB9D-D068-5443-9CE2-ED0B15A2807E}" type="datetimeFigureOut">
              <a:rPr lang="en-US" smtClean="0"/>
              <a:t>9/11/17</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B735FCB1-1960-7F47-A38E-F9BB1E9A4D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4"/>
          <p:cNvSpPr>
            <a:spLocks noGrp="1" noChangeArrowheads="1"/>
          </p:cNvSpPr>
          <p:nvPr>
            <p:ph type="ctrTitle"/>
          </p:nvPr>
        </p:nvSpPr>
        <p:spPr/>
        <p:txBody>
          <a:bodyPr>
            <a:normAutofit/>
          </a:bodyPr>
          <a:lstStyle/>
          <a:p>
            <a:r>
              <a:rPr lang="en-US" sz="4000" dirty="0"/>
              <a:t>SW </a:t>
            </a:r>
            <a:r>
              <a:rPr lang="en-US" sz="4000" dirty="0" smtClean="0"/>
              <a:t>504 Diversity and Social Justice</a:t>
            </a:r>
            <a:endParaRPr lang="en-US" sz="4000" dirty="0"/>
          </a:p>
        </p:txBody>
      </p:sp>
      <p:sp>
        <p:nvSpPr>
          <p:cNvPr id="133125" name="Rectangle 5"/>
          <p:cNvSpPr>
            <a:spLocks noGrp="1" noChangeArrowheads="1"/>
          </p:cNvSpPr>
          <p:nvPr>
            <p:ph type="subTitle" idx="1"/>
          </p:nvPr>
        </p:nvSpPr>
        <p:spPr/>
        <p:txBody>
          <a:bodyPr>
            <a:normAutofit/>
          </a:bodyPr>
          <a:lstStyle/>
          <a:p>
            <a:r>
              <a:rPr lang="en-US" dirty="0"/>
              <a:t>Mike Spencer</a:t>
            </a:r>
          </a:p>
          <a:p>
            <a:r>
              <a:rPr lang="en-US" dirty="0"/>
              <a:t>School of Social Work</a:t>
            </a:r>
          </a:p>
          <a:p>
            <a:r>
              <a:rPr lang="en-US" dirty="0" smtClean="0"/>
              <a:t>Fall 2017</a:t>
            </a:r>
            <a:endParaRPr lang="en-US" dirty="0"/>
          </a:p>
        </p:txBody>
      </p:sp>
    </p:spTree>
    <p:extLst>
      <p:ext uri="{BB962C8B-B14F-4D97-AF65-F5344CB8AC3E}">
        <p14:creationId xmlns:p14="http://schemas.microsoft.com/office/powerpoint/2010/main" val="929828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Comfort Zone</a:t>
            </a:r>
          </a:p>
        </p:txBody>
      </p:sp>
      <p:sp>
        <p:nvSpPr>
          <p:cNvPr id="128003" name="Rectangle 3"/>
          <p:cNvSpPr>
            <a:spLocks noGrp="1" noChangeArrowheads="1"/>
          </p:cNvSpPr>
          <p:nvPr>
            <p:ph idx="1"/>
          </p:nvPr>
        </p:nvSpPr>
        <p:spPr/>
        <p:txBody>
          <a:bodyPr/>
          <a:lstStyle/>
          <a:p>
            <a:r>
              <a:rPr lang="en-US"/>
              <a:t>Comfort zone:  Topics or activities we are familiar with or have lots of information are solidly inside our comfort zone.  Inside our zones, we are not challenged.  Outside our zones, we are challenged.  Too far outside, we may withdraw or resist new information.  </a:t>
            </a:r>
          </a:p>
        </p:txBody>
      </p:sp>
    </p:spTree>
    <p:extLst>
      <p:ext uri="{BB962C8B-B14F-4D97-AF65-F5344CB8AC3E}">
        <p14:creationId xmlns:p14="http://schemas.microsoft.com/office/powerpoint/2010/main" val="852403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Learning Edge</a:t>
            </a:r>
          </a:p>
        </p:txBody>
      </p:sp>
      <p:sp>
        <p:nvSpPr>
          <p:cNvPr id="129027" name="Rectangle 3"/>
          <p:cNvSpPr>
            <a:spLocks noGrp="1" noChangeArrowheads="1"/>
          </p:cNvSpPr>
          <p:nvPr>
            <p:ph idx="1"/>
          </p:nvPr>
        </p:nvSpPr>
        <p:spPr>
          <a:xfrm>
            <a:off x="304800" y="2247900"/>
            <a:ext cx="8610600" cy="4229100"/>
          </a:xfrm>
        </p:spPr>
        <p:txBody>
          <a:bodyPr>
            <a:normAutofit/>
          </a:bodyPr>
          <a:lstStyle/>
          <a:p>
            <a:r>
              <a:rPr lang="en-US" sz="2600" dirty="0"/>
              <a:t>Being on the edge of of our comfort zone</a:t>
            </a:r>
          </a:p>
          <a:p>
            <a:r>
              <a:rPr lang="en-US" sz="2600" dirty="0"/>
              <a:t>When we are on the learning edge, we are most open to expanding our knowledge and understanding.  </a:t>
            </a:r>
          </a:p>
          <a:p>
            <a:r>
              <a:rPr lang="en-US" sz="2600" dirty="0"/>
              <a:t>Our goal is to learn to recognize when we are on the edge of our comfort zone and challenge each other and ourselves to expand our zone of comfort.</a:t>
            </a:r>
          </a:p>
          <a:p>
            <a:r>
              <a:rPr lang="en-US" sz="2600" dirty="0"/>
              <a:t>We hope to go to the learning edge and challenge each other to stay through the discomfort</a:t>
            </a:r>
            <a:r>
              <a:rPr lang="en-US" sz="2600" dirty="0" smtClean="0"/>
              <a:t>.</a:t>
            </a:r>
            <a:endParaRPr lang="en-US" sz="2600" dirty="0"/>
          </a:p>
        </p:txBody>
      </p:sp>
    </p:spTree>
    <p:extLst>
      <p:ext uri="{BB962C8B-B14F-4D97-AF65-F5344CB8AC3E}">
        <p14:creationId xmlns:p14="http://schemas.microsoft.com/office/powerpoint/2010/main" val="104627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Safety</a:t>
            </a:r>
          </a:p>
        </p:txBody>
      </p:sp>
      <p:sp>
        <p:nvSpPr>
          <p:cNvPr id="130051" name="Rectangle 3"/>
          <p:cNvSpPr>
            <a:spLocks noGrp="1" noChangeArrowheads="1"/>
          </p:cNvSpPr>
          <p:nvPr>
            <p:ph idx="1"/>
          </p:nvPr>
        </p:nvSpPr>
        <p:spPr/>
        <p:txBody>
          <a:bodyPr>
            <a:normAutofit fontScale="85000" lnSpcReduction="20000"/>
          </a:bodyPr>
          <a:lstStyle/>
          <a:p>
            <a:r>
              <a:rPr lang="en-US" sz="2800"/>
              <a:t>Safety:  Create an environment in which people feel safe to take risks and be open.  Safety does not equal comfort.  </a:t>
            </a:r>
          </a:p>
          <a:p>
            <a:r>
              <a:rPr lang="en-US" sz="2800"/>
              <a:t>We must try to create safety in a group where people may have very different definitions of safety and what they need in order to take risks.</a:t>
            </a:r>
          </a:p>
          <a:p>
            <a:r>
              <a:rPr lang="en-US" sz="2800"/>
              <a:t>What would you need in order to feel safe within the class/within your groups?  What would you need in order to push your comfort zones?</a:t>
            </a:r>
          </a:p>
        </p:txBody>
      </p:sp>
    </p:spTree>
    <p:extLst>
      <p:ext uri="{BB962C8B-B14F-4D97-AF65-F5344CB8AC3E}">
        <p14:creationId xmlns:p14="http://schemas.microsoft.com/office/powerpoint/2010/main" val="1408933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Triggers</a:t>
            </a:r>
          </a:p>
        </p:txBody>
      </p:sp>
      <p:sp>
        <p:nvSpPr>
          <p:cNvPr id="131075" name="Rectangle 3"/>
          <p:cNvSpPr>
            <a:spLocks noGrp="1" noChangeArrowheads="1"/>
          </p:cNvSpPr>
          <p:nvPr>
            <p:ph idx="1"/>
          </p:nvPr>
        </p:nvSpPr>
        <p:spPr>
          <a:xfrm>
            <a:off x="609600" y="2349500"/>
            <a:ext cx="7772400" cy="3594100"/>
          </a:xfrm>
        </p:spPr>
        <p:txBody>
          <a:bodyPr>
            <a:normAutofit fontScale="92500" lnSpcReduction="10000"/>
          </a:bodyPr>
          <a:lstStyle/>
          <a:p>
            <a:r>
              <a:rPr lang="en-US" sz="2800" dirty="0"/>
              <a:t>Words and phrases that stimulate an emotional response because they tap into anger or pain about oppression issues.</a:t>
            </a:r>
          </a:p>
          <a:p>
            <a:r>
              <a:rPr lang="en-US" sz="2800" dirty="0"/>
              <a:t>Trigger may convey, consciously and unconsciously, a stereotypical perception or an acceptance of the status quo.</a:t>
            </a:r>
          </a:p>
          <a:p>
            <a:r>
              <a:rPr lang="en-US" sz="2800" dirty="0"/>
              <a:t>Triggers are learning opportunities for everyone--examples??</a:t>
            </a:r>
            <a:endParaRPr lang="en-US" dirty="0"/>
          </a:p>
        </p:txBody>
      </p:sp>
    </p:spTree>
    <p:extLst>
      <p:ext uri="{BB962C8B-B14F-4D97-AF65-F5344CB8AC3E}">
        <p14:creationId xmlns:p14="http://schemas.microsoft.com/office/powerpoint/2010/main" val="192022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Ground Rules</a:t>
            </a:r>
          </a:p>
        </p:txBody>
      </p:sp>
      <p:sp>
        <p:nvSpPr>
          <p:cNvPr id="132099" name="Rectangle 3"/>
          <p:cNvSpPr>
            <a:spLocks noGrp="1" noChangeArrowheads="1"/>
          </p:cNvSpPr>
          <p:nvPr>
            <p:ph idx="1"/>
          </p:nvPr>
        </p:nvSpPr>
        <p:spPr>
          <a:xfrm>
            <a:off x="739775" y="2400300"/>
            <a:ext cx="7662864" cy="4064000"/>
          </a:xfrm>
        </p:spPr>
        <p:txBody>
          <a:bodyPr>
            <a:normAutofit fontScale="70000" lnSpcReduction="20000"/>
          </a:bodyPr>
          <a:lstStyle/>
          <a:p>
            <a:pPr>
              <a:lnSpc>
                <a:spcPct val="80000"/>
              </a:lnSpc>
            </a:pPr>
            <a:r>
              <a:rPr lang="en-US" sz="2800" dirty="0"/>
              <a:t>Listen respectfully to different perspectives</a:t>
            </a:r>
          </a:p>
          <a:p>
            <a:pPr>
              <a:lnSpc>
                <a:spcPct val="80000"/>
              </a:lnSpc>
            </a:pPr>
            <a:r>
              <a:rPr lang="en-US" sz="2800" dirty="0"/>
              <a:t>Respect each </a:t>
            </a:r>
            <a:r>
              <a:rPr lang="en-US" sz="2800" dirty="0" smtClean="0"/>
              <a:t>other</a:t>
            </a:r>
            <a:r>
              <a:rPr lang="en-US" sz="2800" dirty="0" smtClean="0">
                <a:latin typeface="Arial"/>
              </a:rPr>
              <a:t>’</a:t>
            </a:r>
            <a:r>
              <a:rPr lang="en-US" sz="2800" dirty="0" smtClean="0"/>
              <a:t>s </a:t>
            </a:r>
            <a:r>
              <a:rPr lang="en-US" sz="2800" dirty="0"/>
              <a:t>views. </a:t>
            </a:r>
          </a:p>
          <a:p>
            <a:pPr>
              <a:lnSpc>
                <a:spcPct val="80000"/>
              </a:lnSpc>
            </a:pPr>
            <a:r>
              <a:rPr lang="en-US" sz="2800" dirty="0" smtClean="0"/>
              <a:t>Be critical to ideas, </a:t>
            </a:r>
            <a:r>
              <a:rPr lang="en-US" sz="2800" dirty="0"/>
              <a:t>not individuals. </a:t>
            </a:r>
          </a:p>
          <a:p>
            <a:pPr>
              <a:lnSpc>
                <a:spcPct val="80000"/>
              </a:lnSpc>
            </a:pPr>
            <a:r>
              <a:rPr lang="en-US" sz="2800" dirty="0"/>
              <a:t>Commit to learning, not debating. </a:t>
            </a:r>
          </a:p>
          <a:p>
            <a:pPr>
              <a:lnSpc>
                <a:spcPct val="80000"/>
              </a:lnSpc>
            </a:pPr>
            <a:r>
              <a:rPr lang="en-US" sz="2800" dirty="0"/>
              <a:t>Avoid blame, speculation, and inflammatory language.</a:t>
            </a:r>
          </a:p>
          <a:p>
            <a:pPr>
              <a:lnSpc>
                <a:spcPct val="80000"/>
              </a:lnSpc>
            </a:pPr>
            <a:r>
              <a:rPr lang="en-US" sz="2800" dirty="0"/>
              <a:t>Set boundaries for sharing</a:t>
            </a:r>
          </a:p>
          <a:p>
            <a:pPr>
              <a:lnSpc>
                <a:spcPct val="80000"/>
              </a:lnSpc>
            </a:pPr>
            <a:r>
              <a:rPr lang="en-US" sz="2800" dirty="0"/>
              <a:t>Speak from experience and avoid generalizing about groups of people</a:t>
            </a:r>
          </a:p>
          <a:p>
            <a:pPr>
              <a:lnSpc>
                <a:spcPct val="80000"/>
              </a:lnSpc>
            </a:pPr>
            <a:r>
              <a:rPr lang="en-US" sz="2800" dirty="0"/>
              <a:t>Respect confidentiality</a:t>
            </a:r>
          </a:p>
          <a:p>
            <a:pPr>
              <a:lnSpc>
                <a:spcPct val="80000"/>
              </a:lnSpc>
            </a:pPr>
            <a:r>
              <a:rPr lang="en-US" sz="2800" dirty="0"/>
              <a:t>Share air time</a:t>
            </a:r>
          </a:p>
        </p:txBody>
      </p:sp>
    </p:spTree>
    <p:extLst>
      <p:ext uri="{BB962C8B-B14F-4D97-AF65-F5344CB8AC3E}">
        <p14:creationId xmlns:p14="http://schemas.microsoft.com/office/powerpoint/2010/main" val="110674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lIns="92075" tIns="46038" rIns="92075" bIns="46038" anchor="b"/>
          <a:lstStyle/>
          <a:p>
            <a:r>
              <a:rPr lang="en-US"/>
              <a:t>Defining Culture</a:t>
            </a:r>
          </a:p>
        </p:txBody>
      </p:sp>
      <p:sp>
        <p:nvSpPr>
          <p:cNvPr id="15363" name="Rectangle 3"/>
          <p:cNvSpPr>
            <a:spLocks noGrp="1" noChangeArrowheads="1"/>
          </p:cNvSpPr>
          <p:nvPr>
            <p:ph type="body" idx="1"/>
          </p:nvPr>
        </p:nvSpPr>
        <p:spPr>
          <a:noFill/>
          <a:ln/>
        </p:spPr>
        <p:txBody>
          <a:bodyPr lIns="92075" tIns="46038" rIns="92075" bIns="46038">
            <a:normAutofit lnSpcReduction="10000"/>
          </a:bodyPr>
          <a:lstStyle/>
          <a:p>
            <a:r>
              <a:rPr lang="en-US" sz="2800"/>
              <a:t>Culture includes all of the expectations, understandings, beliefs, or agreements which influence the behavior of members of some human group.  These shared ideas need not be conscious, but they are always transmitted by social learning, and they constitute one set of solutions to the adaptive problems facing every human society</a:t>
            </a:r>
          </a:p>
        </p:txBody>
      </p:sp>
    </p:spTree>
    <p:extLst>
      <p:ext uri="{BB962C8B-B14F-4D97-AF65-F5344CB8AC3E}">
        <p14:creationId xmlns:p14="http://schemas.microsoft.com/office/powerpoint/2010/main" val="2187962306"/>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lIns="92075" tIns="46038" rIns="92075" bIns="46038" anchor="b"/>
          <a:lstStyle/>
          <a:p>
            <a:r>
              <a:rPr lang="en-US"/>
              <a:t>The Meaning of Culture</a:t>
            </a:r>
          </a:p>
        </p:txBody>
      </p:sp>
      <p:sp>
        <p:nvSpPr>
          <p:cNvPr id="23555" name="Rectangle 3"/>
          <p:cNvSpPr>
            <a:spLocks noGrp="1" noChangeArrowheads="1"/>
          </p:cNvSpPr>
          <p:nvPr>
            <p:ph type="body" idx="1"/>
          </p:nvPr>
        </p:nvSpPr>
        <p:spPr>
          <a:noFill/>
          <a:ln/>
        </p:spPr>
        <p:txBody>
          <a:bodyPr lIns="92075" tIns="46038" rIns="92075" bIns="46038"/>
          <a:lstStyle/>
          <a:p>
            <a:r>
              <a:rPr lang="en-US"/>
              <a:t>Culture does not consist only of our external environment, but also through our cognitive processes.  </a:t>
            </a:r>
          </a:p>
          <a:p>
            <a:r>
              <a:rPr lang="en-US"/>
              <a:t>Culture includes our internal psychological schemas of meaning and action, frame of references, world view in interaction with the social and physical environment--both conscious and unconscious</a:t>
            </a:r>
          </a:p>
        </p:txBody>
      </p:sp>
    </p:spTree>
    <p:extLst>
      <p:ext uri="{BB962C8B-B14F-4D97-AF65-F5344CB8AC3E}">
        <p14:creationId xmlns:p14="http://schemas.microsoft.com/office/powerpoint/2010/main" val="2254428407"/>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a:noFill/>
          <a:ln/>
        </p:spPr>
        <p:txBody>
          <a:bodyPr lIns="92075" tIns="46038" rIns="92075" bIns="46038" anchor="b"/>
          <a:lstStyle/>
          <a:p>
            <a:r>
              <a:rPr lang="en-US"/>
              <a:t>Changing Culture</a:t>
            </a:r>
          </a:p>
        </p:txBody>
      </p:sp>
      <p:sp>
        <p:nvSpPr>
          <p:cNvPr id="25603" name="Rectangle 1027"/>
          <p:cNvSpPr>
            <a:spLocks noGrp="1" noChangeArrowheads="1"/>
          </p:cNvSpPr>
          <p:nvPr>
            <p:ph type="body" idx="1"/>
          </p:nvPr>
        </p:nvSpPr>
        <p:spPr>
          <a:noFill/>
          <a:ln/>
        </p:spPr>
        <p:txBody>
          <a:bodyPr lIns="92075" tIns="46038" rIns="92075" bIns="46038"/>
          <a:lstStyle/>
          <a:p>
            <a:r>
              <a:rPr lang="en-US"/>
              <a:t>Culture is historical</a:t>
            </a:r>
          </a:p>
          <a:p>
            <a:r>
              <a:rPr lang="en-US"/>
              <a:t>Culture is dynamic and always changing</a:t>
            </a:r>
          </a:p>
          <a:p>
            <a:r>
              <a:rPr lang="en-US"/>
              <a:t>Change happens within a political context</a:t>
            </a:r>
          </a:p>
          <a:p>
            <a:r>
              <a:rPr lang="en-US"/>
              <a:t>Understand the social, political, and historical implications of change</a:t>
            </a:r>
          </a:p>
          <a:p>
            <a:r>
              <a:rPr lang="en-US"/>
              <a:t>Change for the better?</a:t>
            </a:r>
          </a:p>
        </p:txBody>
      </p:sp>
    </p:spTree>
    <p:extLst>
      <p:ext uri="{BB962C8B-B14F-4D97-AF65-F5344CB8AC3E}">
        <p14:creationId xmlns:p14="http://schemas.microsoft.com/office/powerpoint/2010/main" val="2401159460"/>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a:ln/>
        </p:spPr>
        <p:txBody>
          <a:bodyPr lIns="92075" tIns="46038" rIns="92075" bIns="46038" anchor="b"/>
          <a:lstStyle/>
          <a:p>
            <a:r>
              <a:rPr lang="en-US"/>
              <a:t>Culture and Intervention</a:t>
            </a:r>
          </a:p>
        </p:txBody>
      </p:sp>
      <p:sp>
        <p:nvSpPr>
          <p:cNvPr id="27651" name="Rectangle 3"/>
          <p:cNvSpPr>
            <a:spLocks noGrp="1" noChangeArrowheads="1"/>
          </p:cNvSpPr>
          <p:nvPr>
            <p:ph type="body" idx="1"/>
          </p:nvPr>
        </p:nvSpPr>
        <p:spPr>
          <a:xfrm>
            <a:off x="457200" y="2476500"/>
            <a:ext cx="8458200" cy="3349625"/>
          </a:xfrm>
          <a:noFill/>
          <a:ln/>
        </p:spPr>
        <p:txBody>
          <a:bodyPr lIns="92075" tIns="46038" rIns="92075" bIns="46038"/>
          <a:lstStyle/>
          <a:p>
            <a:r>
              <a:rPr lang="en-US" dirty="0"/>
              <a:t>Assume change for the better, rational, efficient, scientific--make them more like us</a:t>
            </a:r>
          </a:p>
          <a:p>
            <a:r>
              <a:rPr lang="en-US" dirty="0"/>
              <a:t>We use our reality, our world view, as the basis for this assumption</a:t>
            </a:r>
          </a:p>
          <a:p>
            <a:r>
              <a:rPr lang="en-US" dirty="0"/>
              <a:t>We unconsciously assume that others share this world view--that the costs and benefits of attitudes and behaviors are the same </a:t>
            </a:r>
          </a:p>
          <a:p>
            <a:endParaRPr lang="en-US" dirty="0"/>
          </a:p>
        </p:txBody>
      </p:sp>
    </p:spTree>
    <p:extLst>
      <p:ext uri="{BB962C8B-B14F-4D97-AF65-F5344CB8AC3E}">
        <p14:creationId xmlns:p14="http://schemas.microsoft.com/office/powerpoint/2010/main" val="2076187096"/>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US"/>
              <a:t>Defining Privilege</a:t>
            </a:r>
          </a:p>
        </p:txBody>
      </p:sp>
      <p:sp>
        <p:nvSpPr>
          <p:cNvPr id="110595" name="Rectangle 3"/>
          <p:cNvSpPr>
            <a:spLocks noGrp="1" noChangeArrowheads="1"/>
          </p:cNvSpPr>
          <p:nvPr>
            <p:ph type="body" idx="1"/>
          </p:nvPr>
        </p:nvSpPr>
        <p:spPr>
          <a:xfrm>
            <a:off x="304800" y="2298700"/>
            <a:ext cx="80772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2500" lnSpcReduction="20000"/>
          </a:bodyPr>
          <a:lstStyle/>
          <a:p>
            <a:r>
              <a:rPr lang="en-US" sz="2800" dirty="0"/>
              <a:t>We </a:t>
            </a:r>
            <a:r>
              <a:rPr lang="en-US" sz="2800" dirty="0" smtClean="0"/>
              <a:t>don</a:t>
            </a:r>
            <a:r>
              <a:rPr lang="en-US" sz="2800" dirty="0" smtClean="0">
                <a:latin typeface="Arial"/>
              </a:rPr>
              <a:t>’</a:t>
            </a:r>
            <a:r>
              <a:rPr lang="en-US" sz="2800" dirty="0" smtClean="0"/>
              <a:t>t </a:t>
            </a:r>
            <a:r>
              <a:rPr lang="en-US" sz="2800" dirty="0"/>
              <a:t>need to think about it because we are surrounded by others who share this same world view--we assume it is universally available and normal.</a:t>
            </a:r>
          </a:p>
          <a:p>
            <a:r>
              <a:rPr lang="en-US" sz="2800" dirty="0"/>
              <a:t>Privilege:  Unearned access to resources only readily available to some people as a result of their social group membership.</a:t>
            </a:r>
          </a:p>
          <a:p>
            <a:r>
              <a:rPr lang="en-US" sz="2800" dirty="0"/>
              <a:t>Social Power:  Access to resources that enhance one</a:t>
            </a:r>
            <a:r>
              <a:rPr lang="ja-JP" altLang="en-US" sz="2800" dirty="0">
                <a:latin typeface="Arial"/>
              </a:rPr>
              <a:t>’</a:t>
            </a:r>
            <a:r>
              <a:rPr lang="en-US" sz="2800" dirty="0"/>
              <a:t>s chance of getting what one needs or influencing others in order to lead a safe, productive, and fulfilling life.</a:t>
            </a:r>
          </a:p>
        </p:txBody>
      </p:sp>
    </p:spTree>
    <p:extLst>
      <p:ext uri="{BB962C8B-B14F-4D97-AF65-F5344CB8AC3E}">
        <p14:creationId xmlns:p14="http://schemas.microsoft.com/office/powerpoint/2010/main" val="682513284"/>
      </p:ext>
    </p:extLst>
  </p:cSld>
  <p:clrMapOvr>
    <a:masterClrMapping/>
  </p:clrMapOvr>
  <p:transition xmlns:p14="http://schemas.microsoft.com/office/powerpoint/2010/mai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US"/>
              <a:t>Personal and Group Identity 	</a:t>
            </a:r>
          </a:p>
        </p:txBody>
      </p:sp>
      <p:sp>
        <p:nvSpPr>
          <p:cNvPr id="112643" name="Rectangle 3"/>
          <p:cNvSpPr>
            <a:spLocks noGrp="1" noChangeArrowheads="1"/>
          </p:cNvSpPr>
          <p:nvPr>
            <p:ph type="body" idx="1"/>
          </p:nvPr>
        </p:nvSpPr>
        <p:spPr>
          <a:xfrm>
            <a:off x="815669" y="2398936"/>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2500"/>
          </a:bodyPr>
          <a:lstStyle/>
          <a:p>
            <a:pPr>
              <a:buClr>
                <a:schemeClr val="accent2"/>
              </a:buClr>
              <a:buFont typeface="Monotype Sorts" charset="0"/>
              <a:buChar char="z"/>
            </a:pPr>
            <a:r>
              <a:rPr lang="en-US" sz="3000" dirty="0"/>
              <a:t>Is it possible to separate our individual identities from our social group memberships.</a:t>
            </a:r>
          </a:p>
          <a:p>
            <a:pPr>
              <a:buClr>
                <a:schemeClr val="accent2"/>
              </a:buClr>
              <a:buFont typeface="Monotype Sorts" charset="0"/>
              <a:buChar char="z"/>
            </a:pPr>
            <a:r>
              <a:rPr lang="en-US" sz="3000" dirty="0"/>
              <a:t>Oppression cannot be understood in individual terms alone.  People are privileged or oppressed on the basis of social group status.  </a:t>
            </a:r>
          </a:p>
          <a:p>
            <a:pPr>
              <a:buClr>
                <a:schemeClr val="accent2"/>
              </a:buClr>
              <a:buFont typeface="Monotype Sorts" charset="0"/>
              <a:buChar char="z"/>
            </a:pPr>
            <a:r>
              <a:rPr lang="en-US" sz="3000" dirty="0"/>
              <a:t>One of the privileges of dominant group status is the luxury of simply seeing oneself as an individual.</a:t>
            </a:r>
          </a:p>
        </p:txBody>
      </p:sp>
    </p:spTree>
    <p:extLst>
      <p:ext uri="{BB962C8B-B14F-4D97-AF65-F5344CB8AC3E}">
        <p14:creationId xmlns:p14="http://schemas.microsoft.com/office/powerpoint/2010/main" val="2026281807"/>
      </p:ext>
    </p:extLst>
  </p:cSld>
  <p:clrMapOvr>
    <a:masterClrMapping/>
  </p:clrMapOvr>
  <p:transition xmlns:p14="http://schemas.microsoft.com/office/powerpoint/2010/mai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US"/>
              <a:t>The Complexity of Identity</a:t>
            </a:r>
          </a:p>
        </p:txBody>
      </p:sp>
      <p:sp>
        <p:nvSpPr>
          <p:cNvPr id="114691"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dirty="0"/>
              <a:t>Our identities are complex</a:t>
            </a:r>
          </a:p>
          <a:p>
            <a:r>
              <a:rPr lang="en-US" dirty="0"/>
              <a:t>They are not always easily identified</a:t>
            </a:r>
          </a:p>
          <a:p>
            <a:r>
              <a:rPr lang="en-US" dirty="0"/>
              <a:t>Many questions are raised as we develop our identity</a:t>
            </a:r>
          </a:p>
          <a:p>
            <a:r>
              <a:rPr lang="en-US" dirty="0"/>
              <a:t>Identity is dynamic, non-linear, and a product of our social, political, and economic environment.</a:t>
            </a:r>
          </a:p>
        </p:txBody>
      </p:sp>
    </p:spTree>
    <p:extLst>
      <p:ext uri="{BB962C8B-B14F-4D97-AF65-F5344CB8AC3E}">
        <p14:creationId xmlns:p14="http://schemas.microsoft.com/office/powerpoint/2010/main" val="202270142"/>
      </p:ext>
    </p:extLst>
  </p:cSld>
  <p:clrMapOvr>
    <a:masterClrMapping/>
  </p:clrMapOvr>
  <p:transition xmlns:p14="http://schemas.microsoft.com/office/powerpoint/2010/main" spd="slow"/>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160</TotalTime>
  <Words>1978</Words>
  <Application>Microsoft Macintosh PowerPoint</Application>
  <PresentationFormat>On-screen Show (4:3)</PresentationFormat>
  <Paragraphs>101</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Genesis</vt:lpstr>
      <vt:lpstr>SW 504 Diversity and Social Justice</vt:lpstr>
      <vt:lpstr>Comfort Zone</vt:lpstr>
      <vt:lpstr>Learning Edge</vt:lpstr>
      <vt:lpstr>Safety</vt:lpstr>
      <vt:lpstr>Triggers</vt:lpstr>
      <vt:lpstr>Ground Rules</vt:lpstr>
      <vt:lpstr>Defining Culture</vt:lpstr>
      <vt:lpstr>The Meaning of Culture</vt:lpstr>
      <vt:lpstr>Changing Culture</vt:lpstr>
      <vt:lpstr>Culture and Intervention</vt:lpstr>
      <vt:lpstr>Defining Privilege</vt:lpstr>
      <vt:lpstr>Personal and Group Identity  </vt:lpstr>
      <vt:lpstr>The Complexity of Identity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 504 Diversity and Social Justice</dc:title>
  <dc:creator>Mike Spencer</dc:creator>
  <cp:lastModifiedBy>Mike Spencer</cp:lastModifiedBy>
  <cp:revision>2</cp:revision>
  <dcterms:created xsi:type="dcterms:W3CDTF">2017-09-11T23:54:47Z</dcterms:created>
  <dcterms:modified xsi:type="dcterms:W3CDTF">2017-09-12T02:35:21Z</dcterms:modified>
</cp:coreProperties>
</file>