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39"/>
  </p:notesMasterIdLst>
  <p:sldIdLst>
    <p:sldId id="284" r:id="rId2"/>
    <p:sldId id="285" r:id="rId3"/>
    <p:sldId id="290" r:id="rId4"/>
    <p:sldId id="291" r:id="rId5"/>
    <p:sldId id="292" r:id="rId6"/>
    <p:sldId id="293" r:id="rId7"/>
    <p:sldId id="294" r:id="rId8"/>
    <p:sldId id="296" r:id="rId9"/>
    <p:sldId id="298" r:id="rId10"/>
    <p:sldId id="299" r:id="rId11"/>
    <p:sldId id="305" r:id="rId12"/>
    <p:sldId id="306" r:id="rId13"/>
    <p:sldId id="329" r:id="rId14"/>
    <p:sldId id="308" r:id="rId15"/>
    <p:sldId id="309" r:id="rId16"/>
    <p:sldId id="327" r:id="rId17"/>
    <p:sldId id="328" r:id="rId18"/>
    <p:sldId id="310" r:id="rId19"/>
    <p:sldId id="311" r:id="rId20"/>
    <p:sldId id="312" r:id="rId21"/>
    <p:sldId id="313" r:id="rId22"/>
    <p:sldId id="314" r:id="rId23"/>
    <p:sldId id="315" r:id="rId24"/>
    <p:sldId id="316" r:id="rId25"/>
    <p:sldId id="317" r:id="rId26"/>
    <p:sldId id="318" r:id="rId27"/>
    <p:sldId id="319" r:id="rId28"/>
    <p:sldId id="320" r:id="rId29"/>
    <p:sldId id="321" r:id="rId30"/>
    <p:sldId id="322" r:id="rId31"/>
    <p:sldId id="323" r:id="rId32"/>
    <p:sldId id="326" r:id="rId33"/>
    <p:sldId id="325" r:id="rId34"/>
    <p:sldId id="330" r:id="rId35"/>
    <p:sldId id="331" r:id="rId36"/>
    <p:sldId id="307" r:id="rId37"/>
    <p:sldId id="324" r:id="rId3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3EE643F-B350-45BA-B869-4693E2DCF862}">
  <a:tblStyle styleId="{53EE643F-B350-45BA-B869-4693E2DCF86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5" d="100"/>
          <a:sy n="125" d="100"/>
        </p:scale>
        <p:origin x="-112" y="-24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415BEE-E463-4AAC-AE52-7335E7CE492C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84CCD90B-EA19-4A9E-ADBD-3E8D7B7ABA9E}">
      <dgm:prSet phldrT="[Text]"/>
      <dgm:spPr/>
      <dgm:t>
        <a:bodyPr/>
        <a:lstStyle/>
        <a:p>
          <a:r>
            <a:rPr lang="en-US" dirty="0" smtClean="0"/>
            <a:t>Integration</a:t>
          </a:r>
          <a:endParaRPr lang="en-US" dirty="0"/>
        </a:p>
      </dgm:t>
    </dgm:pt>
    <dgm:pt modelId="{F806B4A2-7D0E-488C-94C7-66E1A5E7E661}" type="parTrans" cxnId="{D54F99A2-03A2-41BD-A36A-5B910D36FD2B}">
      <dgm:prSet/>
      <dgm:spPr/>
      <dgm:t>
        <a:bodyPr/>
        <a:lstStyle/>
        <a:p>
          <a:endParaRPr lang="en-US"/>
        </a:p>
      </dgm:t>
    </dgm:pt>
    <dgm:pt modelId="{4F9C773F-57E5-4AA3-B4A5-C69B93872AB8}" type="sibTrans" cxnId="{D54F99A2-03A2-41BD-A36A-5B910D36FD2B}">
      <dgm:prSet/>
      <dgm:spPr/>
      <dgm:t>
        <a:bodyPr/>
        <a:lstStyle/>
        <a:p>
          <a:endParaRPr lang="en-US"/>
        </a:p>
      </dgm:t>
    </dgm:pt>
    <dgm:pt modelId="{A30492A0-3A91-49B5-A781-5A265C59E2C6}">
      <dgm:prSet phldrT="[Text]"/>
      <dgm:spPr/>
      <dgm:t>
        <a:bodyPr/>
        <a:lstStyle/>
        <a:p>
          <a:r>
            <a:rPr lang="en-US" dirty="0" smtClean="0"/>
            <a:t>Acceptance</a:t>
          </a:r>
          <a:endParaRPr lang="en-US" dirty="0"/>
        </a:p>
      </dgm:t>
    </dgm:pt>
    <dgm:pt modelId="{7DCE3CCF-1CE4-40A6-8C9F-2F22D7E943BF}" type="parTrans" cxnId="{4112DDD8-5141-47BD-AE80-D84981FB9F09}">
      <dgm:prSet/>
      <dgm:spPr/>
      <dgm:t>
        <a:bodyPr/>
        <a:lstStyle/>
        <a:p>
          <a:endParaRPr lang="en-US"/>
        </a:p>
      </dgm:t>
    </dgm:pt>
    <dgm:pt modelId="{B634C737-0570-4DC3-ACC8-F86B284A5439}" type="sibTrans" cxnId="{4112DDD8-5141-47BD-AE80-D84981FB9F09}">
      <dgm:prSet/>
      <dgm:spPr/>
      <dgm:t>
        <a:bodyPr/>
        <a:lstStyle/>
        <a:p>
          <a:endParaRPr lang="en-US"/>
        </a:p>
      </dgm:t>
    </dgm:pt>
    <dgm:pt modelId="{B0A2143B-28F2-406A-846F-A169FCB181D2}">
      <dgm:prSet phldrT="[Text]"/>
      <dgm:spPr/>
      <dgm:t>
        <a:bodyPr/>
        <a:lstStyle/>
        <a:p>
          <a:r>
            <a:rPr lang="en-US" dirty="0" smtClean="0"/>
            <a:t>Cultural Connectedness</a:t>
          </a:r>
          <a:endParaRPr lang="en-US" dirty="0"/>
        </a:p>
      </dgm:t>
    </dgm:pt>
    <dgm:pt modelId="{90A64036-802A-4624-95B3-6C062BDB65CE}" type="parTrans" cxnId="{045B01E4-A908-4FDC-A9EE-A53D6103C47D}">
      <dgm:prSet/>
      <dgm:spPr/>
      <dgm:t>
        <a:bodyPr/>
        <a:lstStyle/>
        <a:p>
          <a:endParaRPr lang="en-US"/>
        </a:p>
      </dgm:t>
    </dgm:pt>
    <dgm:pt modelId="{7CE129AC-1B63-4852-A8CD-FE6DAAFA8B02}" type="sibTrans" cxnId="{045B01E4-A908-4FDC-A9EE-A53D6103C47D}">
      <dgm:prSet/>
      <dgm:spPr/>
      <dgm:t>
        <a:bodyPr/>
        <a:lstStyle/>
        <a:p>
          <a:endParaRPr lang="en-US"/>
        </a:p>
      </dgm:t>
    </dgm:pt>
    <dgm:pt modelId="{25C918D3-B505-4875-9EC6-8076875BD7F3}">
      <dgm:prSet phldrT="[Text]"/>
      <dgm:spPr/>
      <dgm:t>
        <a:bodyPr/>
        <a:lstStyle/>
        <a:p>
          <a:r>
            <a:rPr lang="en-US" dirty="0" smtClean="0"/>
            <a:t>Activation / Empowerment</a:t>
          </a:r>
          <a:endParaRPr lang="en-US" dirty="0"/>
        </a:p>
      </dgm:t>
    </dgm:pt>
    <dgm:pt modelId="{BD20D26C-5D95-4E3B-90CA-3E4DD8E03958}" type="parTrans" cxnId="{CBFCE792-1C57-474D-9BB0-3608DDFBE021}">
      <dgm:prSet/>
      <dgm:spPr/>
      <dgm:t>
        <a:bodyPr/>
        <a:lstStyle/>
        <a:p>
          <a:endParaRPr lang="en-US"/>
        </a:p>
      </dgm:t>
    </dgm:pt>
    <dgm:pt modelId="{1E53AE14-7C34-4C49-8020-0C22B8263BC6}" type="sibTrans" cxnId="{CBFCE792-1C57-474D-9BB0-3608DDFBE021}">
      <dgm:prSet/>
      <dgm:spPr/>
      <dgm:t>
        <a:bodyPr/>
        <a:lstStyle/>
        <a:p>
          <a:endParaRPr lang="en-US"/>
        </a:p>
      </dgm:t>
    </dgm:pt>
    <dgm:pt modelId="{01D238F0-213D-48AA-A67D-8D1CFFDDABB4}" type="pres">
      <dgm:prSet presAssocID="{6F415BEE-E463-4AAC-AE52-7335E7CE492C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0DA3DCDF-FABD-4459-8408-AF66646294EA}" type="pres">
      <dgm:prSet presAssocID="{84CCD90B-EA19-4A9E-ADBD-3E8D7B7ABA9E}" presName="composite" presStyleCnt="0"/>
      <dgm:spPr/>
    </dgm:pt>
    <dgm:pt modelId="{EEB70522-F170-4B8D-8EE6-7CAB25DFDA79}" type="pres">
      <dgm:prSet presAssocID="{84CCD90B-EA19-4A9E-ADBD-3E8D7B7ABA9E}" presName="bentUpArrow1" presStyleLbl="alignImgPlace1" presStyleIdx="0" presStyleCnt="3"/>
      <dgm:spPr/>
    </dgm:pt>
    <dgm:pt modelId="{188711E9-B13F-4E2D-AECA-1F17EC97001B}" type="pres">
      <dgm:prSet presAssocID="{84CCD90B-EA19-4A9E-ADBD-3E8D7B7ABA9E}" presName="ParentText" presStyleLbl="node1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883942-570A-45FC-997A-7D73BE5A15B9}" type="pres">
      <dgm:prSet presAssocID="{84CCD90B-EA19-4A9E-ADBD-3E8D7B7ABA9E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4EB319-6B9C-4F11-98F1-DB7FBE2899A7}" type="pres">
      <dgm:prSet presAssocID="{4F9C773F-57E5-4AA3-B4A5-C69B93872AB8}" presName="sibTrans" presStyleCnt="0"/>
      <dgm:spPr/>
    </dgm:pt>
    <dgm:pt modelId="{735EA052-EDE2-43A3-9F09-2380E42FA28B}" type="pres">
      <dgm:prSet presAssocID="{A30492A0-3A91-49B5-A781-5A265C59E2C6}" presName="composite" presStyleCnt="0"/>
      <dgm:spPr/>
    </dgm:pt>
    <dgm:pt modelId="{9981DFDC-75A9-407B-BB71-004603781746}" type="pres">
      <dgm:prSet presAssocID="{A30492A0-3A91-49B5-A781-5A265C59E2C6}" presName="bentUpArrow1" presStyleLbl="alignImgPlace1" presStyleIdx="1" presStyleCnt="3"/>
      <dgm:spPr/>
    </dgm:pt>
    <dgm:pt modelId="{1104CA13-994F-4B27-B9F1-B64AC152F53B}" type="pres">
      <dgm:prSet presAssocID="{A30492A0-3A91-49B5-A781-5A265C59E2C6}" presName="ParentText" presStyleLbl="node1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E52EDF-2391-41C3-BE2D-35325D824389}" type="pres">
      <dgm:prSet presAssocID="{A30492A0-3A91-49B5-A781-5A265C59E2C6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438DAD-8CB6-4648-A72C-FFCDEC9BC79E}" type="pres">
      <dgm:prSet presAssocID="{B634C737-0570-4DC3-ACC8-F86B284A5439}" presName="sibTrans" presStyleCnt="0"/>
      <dgm:spPr/>
    </dgm:pt>
    <dgm:pt modelId="{3D87C0BC-5452-4D15-9B73-B902B8BA43A4}" type="pres">
      <dgm:prSet presAssocID="{B0A2143B-28F2-406A-846F-A169FCB181D2}" presName="composite" presStyleCnt="0"/>
      <dgm:spPr/>
    </dgm:pt>
    <dgm:pt modelId="{BAC5E277-2E37-4208-B7BC-5554936247EB}" type="pres">
      <dgm:prSet presAssocID="{B0A2143B-28F2-406A-846F-A169FCB181D2}" presName="bentUpArrow1" presStyleLbl="alignImgPlace1" presStyleIdx="2" presStyleCnt="3"/>
      <dgm:spPr/>
    </dgm:pt>
    <dgm:pt modelId="{55C0B78C-89B4-40A2-A62D-0AC101D03E40}" type="pres">
      <dgm:prSet presAssocID="{B0A2143B-28F2-406A-846F-A169FCB181D2}" presName="ParentText" presStyleLbl="node1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28A2F1-7F2D-4452-9E95-577F57D6D7B2}" type="pres">
      <dgm:prSet presAssocID="{B0A2143B-28F2-406A-846F-A169FCB181D2}" presName="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F6772688-C537-494B-930C-E6A5CE561EB5}" type="pres">
      <dgm:prSet presAssocID="{7CE129AC-1B63-4852-A8CD-FE6DAAFA8B02}" presName="sibTrans" presStyleCnt="0"/>
      <dgm:spPr/>
    </dgm:pt>
    <dgm:pt modelId="{299973B0-92F7-4BE3-B4B8-3A9EF1888907}" type="pres">
      <dgm:prSet presAssocID="{25C918D3-B505-4875-9EC6-8076875BD7F3}" presName="composite" presStyleCnt="0"/>
      <dgm:spPr/>
    </dgm:pt>
    <dgm:pt modelId="{52214B08-432C-491A-9752-511DB04A37CF}" type="pres">
      <dgm:prSet presAssocID="{25C918D3-B505-4875-9EC6-8076875BD7F3}" presName="ParentText" presStyleLbl="node1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DFF7BC3-8547-EF41-A9BF-E7E61791E48B}" type="presOf" srcId="{A30492A0-3A91-49B5-A781-5A265C59E2C6}" destId="{1104CA13-994F-4B27-B9F1-B64AC152F53B}" srcOrd="0" destOrd="0" presId="urn:microsoft.com/office/officeart/2005/8/layout/StepDownProcess"/>
    <dgm:cxn modelId="{CBFCE792-1C57-474D-9BB0-3608DDFBE021}" srcId="{6F415BEE-E463-4AAC-AE52-7335E7CE492C}" destId="{25C918D3-B505-4875-9EC6-8076875BD7F3}" srcOrd="3" destOrd="0" parTransId="{BD20D26C-5D95-4E3B-90CA-3E4DD8E03958}" sibTransId="{1E53AE14-7C34-4C49-8020-0C22B8263BC6}"/>
    <dgm:cxn modelId="{4112DDD8-5141-47BD-AE80-D84981FB9F09}" srcId="{6F415BEE-E463-4AAC-AE52-7335E7CE492C}" destId="{A30492A0-3A91-49B5-A781-5A265C59E2C6}" srcOrd="1" destOrd="0" parTransId="{7DCE3CCF-1CE4-40A6-8C9F-2F22D7E943BF}" sibTransId="{B634C737-0570-4DC3-ACC8-F86B284A5439}"/>
    <dgm:cxn modelId="{D54F99A2-03A2-41BD-A36A-5B910D36FD2B}" srcId="{6F415BEE-E463-4AAC-AE52-7335E7CE492C}" destId="{84CCD90B-EA19-4A9E-ADBD-3E8D7B7ABA9E}" srcOrd="0" destOrd="0" parTransId="{F806B4A2-7D0E-488C-94C7-66E1A5E7E661}" sibTransId="{4F9C773F-57E5-4AA3-B4A5-C69B93872AB8}"/>
    <dgm:cxn modelId="{8581BE30-4F02-1549-9DB7-8DDCE43C1CA5}" type="presOf" srcId="{B0A2143B-28F2-406A-846F-A169FCB181D2}" destId="{55C0B78C-89B4-40A2-A62D-0AC101D03E40}" srcOrd="0" destOrd="0" presId="urn:microsoft.com/office/officeart/2005/8/layout/StepDownProcess"/>
    <dgm:cxn modelId="{E5191CB6-1986-6F43-8182-931610771AA4}" type="presOf" srcId="{84CCD90B-EA19-4A9E-ADBD-3E8D7B7ABA9E}" destId="{188711E9-B13F-4E2D-AECA-1F17EC97001B}" srcOrd="0" destOrd="0" presId="urn:microsoft.com/office/officeart/2005/8/layout/StepDownProcess"/>
    <dgm:cxn modelId="{35A75C6D-C837-F647-B427-76D2DE05745B}" type="presOf" srcId="{25C918D3-B505-4875-9EC6-8076875BD7F3}" destId="{52214B08-432C-491A-9752-511DB04A37CF}" srcOrd="0" destOrd="0" presId="urn:microsoft.com/office/officeart/2005/8/layout/StepDownProcess"/>
    <dgm:cxn modelId="{045B01E4-A908-4FDC-A9EE-A53D6103C47D}" srcId="{6F415BEE-E463-4AAC-AE52-7335E7CE492C}" destId="{B0A2143B-28F2-406A-846F-A169FCB181D2}" srcOrd="2" destOrd="0" parTransId="{90A64036-802A-4624-95B3-6C062BDB65CE}" sibTransId="{7CE129AC-1B63-4852-A8CD-FE6DAAFA8B02}"/>
    <dgm:cxn modelId="{D82D07B9-49D9-914C-840E-2F5DA432E8B3}" type="presOf" srcId="{6F415BEE-E463-4AAC-AE52-7335E7CE492C}" destId="{01D238F0-213D-48AA-A67D-8D1CFFDDABB4}" srcOrd="0" destOrd="0" presId="urn:microsoft.com/office/officeart/2005/8/layout/StepDownProcess"/>
    <dgm:cxn modelId="{B33978E1-3A62-9447-A0B5-F9A20CFDCD71}" type="presParOf" srcId="{01D238F0-213D-48AA-A67D-8D1CFFDDABB4}" destId="{0DA3DCDF-FABD-4459-8408-AF66646294EA}" srcOrd="0" destOrd="0" presId="urn:microsoft.com/office/officeart/2005/8/layout/StepDownProcess"/>
    <dgm:cxn modelId="{2EECAA1A-9A64-F146-A5D2-0390F6B54754}" type="presParOf" srcId="{0DA3DCDF-FABD-4459-8408-AF66646294EA}" destId="{EEB70522-F170-4B8D-8EE6-7CAB25DFDA79}" srcOrd="0" destOrd="0" presId="urn:microsoft.com/office/officeart/2005/8/layout/StepDownProcess"/>
    <dgm:cxn modelId="{8043947F-85F3-9342-8E9C-DCBA6D72EF84}" type="presParOf" srcId="{0DA3DCDF-FABD-4459-8408-AF66646294EA}" destId="{188711E9-B13F-4E2D-AECA-1F17EC97001B}" srcOrd="1" destOrd="0" presId="urn:microsoft.com/office/officeart/2005/8/layout/StepDownProcess"/>
    <dgm:cxn modelId="{8D679189-9558-B849-8B69-71B752C02D31}" type="presParOf" srcId="{0DA3DCDF-FABD-4459-8408-AF66646294EA}" destId="{AB883942-570A-45FC-997A-7D73BE5A15B9}" srcOrd="2" destOrd="0" presId="urn:microsoft.com/office/officeart/2005/8/layout/StepDownProcess"/>
    <dgm:cxn modelId="{CD3DCE69-AD09-6247-818B-44B2C5EE77BB}" type="presParOf" srcId="{01D238F0-213D-48AA-A67D-8D1CFFDDABB4}" destId="{184EB319-6B9C-4F11-98F1-DB7FBE2899A7}" srcOrd="1" destOrd="0" presId="urn:microsoft.com/office/officeart/2005/8/layout/StepDownProcess"/>
    <dgm:cxn modelId="{3AE6CB60-C7D9-774A-B1E1-1455D7A3A1E3}" type="presParOf" srcId="{01D238F0-213D-48AA-A67D-8D1CFFDDABB4}" destId="{735EA052-EDE2-43A3-9F09-2380E42FA28B}" srcOrd="2" destOrd="0" presId="urn:microsoft.com/office/officeart/2005/8/layout/StepDownProcess"/>
    <dgm:cxn modelId="{62CD93E5-3EC1-A14B-A42B-B9C7E9F30B00}" type="presParOf" srcId="{735EA052-EDE2-43A3-9F09-2380E42FA28B}" destId="{9981DFDC-75A9-407B-BB71-004603781746}" srcOrd="0" destOrd="0" presId="urn:microsoft.com/office/officeart/2005/8/layout/StepDownProcess"/>
    <dgm:cxn modelId="{EC415D2B-CECE-E44B-A7BC-B62049F197E2}" type="presParOf" srcId="{735EA052-EDE2-43A3-9F09-2380E42FA28B}" destId="{1104CA13-994F-4B27-B9F1-B64AC152F53B}" srcOrd="1" destOrd="0" presId="urn:microsoft.com/office/officeart/2005/8/layout/StepDownProcess"/>
    <dgm:cxn modelId="{C621F9F7-8249-B64B-A58F-51176DFF5E91}" type="presParOf" srcId="{735EA052-EDE2-43A3-9F09-2380E42FA28B}" destId="{9CE52EDF-2391-41C3-BE2D-35325D824389}" srcOrd="2" destOrd="0" presId="urn:microsoft.com/office/officeart/2005/8/layout/StepDownProcess"/>
    <dgm:cxn modelId="{4A0821FC-1189-E344-A83E-E06A83879602}" type="presParOf" srcId="{01D238F0-213D-48AA-A67D-8D1CFFDDABB4}" destId="{3E438DAD-8CB6-4648-A72C-FFCDEC9BC79E}" srcOrd="3" destOrd="0" presId="urn:microsoft.com/office/officeart/2005/8/layout/StepDownProcess"/>
    <dgm:cxn modelId="{4A590CC0-5E2B-994E-831F-EDE643224240}" type="presParOf" srcId="{01D238F0-213D-48AA-A67D-8D1CFFDDABB4}" destId="{3D87C0BC-5452-4D15-9B73-B902B8BA43A4}" srcOrd="4" destOrd="0" presId="urn:microsoft.com/office/officeart/2005/8/layout/StepDownProcess"/>
    <dgm:cxn modelId="{D3DD0783-18F9-E94C-B6C0-29F50D345085}" type="presParOf" srcId="{3D87C0BC-5452-4D15-9B73-B902B8BA43A4}" destId="{BAC5E277-2E37-4208-B7BC-5554936247EB}" srcOrd="0" destOrd="0" presId="urn:microsoft.com/office/officeart/2005/8/layout/StepDownProcess"/>
    <dgm:cxn modelId="{49DFCB9C-2BD6-8640-A7E0-0C9ACCB93E0B}" type="presParOf" srcId="{3D87C0BC-5452-4D15-9B73-B902B8BA43A4}" destId="{55C0B78C-89B4-40A2-A62D-0AC101D03E40}" srcOrd="1" destOrd="0" presId="urn:microsoft.com/office/officeart/2005/8/layout/StepDownProcess"/>
    <dgm:cxn modelId="{7775007D-C311-FF42-8F94-A9C1531E6EE9}" type="presParOf" srcId="{3D87C0BC-5452-4D15-9B73-B902B8BA43A4}" destId="{9F28A2F1-7F2D-4452-9E95-577F57D6D7B2}" srcOrd="2" destOrd="0" presId="urn:microsoft.com/office/officeart/2005/8/layout/StepDownProcess"/>
    <dgm:cxn modelId="{59EB41B0-9769-6748-9906-3C80FA21AFC6}" type="presParOf" srcId="{01D238F0-213D-48AA-A67D-8D1CFFDDABB4}" destId="{F6772688-C537-494B-930C-E6A5CE561EB5}" srcOrd="5" destOrd="0" presId="urn:microsoft.com/office/officeart/2005/8/layout/StepDownProcess"/>
    <dgm:cxn modelId="{25BCE8A8-B90A-9F45-A962-51358076F02D}" type="presParOf" srcId="{01D238F0-213D-48AA-A67D-8D1CFFDDABB4}" destId="{299973B0-92F7-4BE3-B4B8-3A9EF1888907}" srcOrd="6" destOrd="0" presId="urn:microsoft.com/office/officeart/2005/8/layout/StepDownProcess"/>
    <dgm:cxn modelId="{79F4F5BD-4C9A-0649-ADB9-7097FD647870}" type="presParOf" srcId="{299973B0-92F7-4BE3-B4B8-3A9EF1888907}" destId="{52214B08-432C-491A-9752-511DB04A37CF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B70522-F170-4B8D-8EE6-7CAB25DFDA79}">
      <dsp:nvSpPr>
        <dsp:cNvPr id="0" name=""/>
        <dsp:cNvSpPr/>
      </dsp:nvSpPr>
      <dsp:spPr>
        <a:xfrm rot="5400000">
          <a:off x="1817813" y="979460"/>
          <a:ext cx="860179" cy="97928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8711E9-B13F-4E2D-AECA-1F17EC97001B}">
      <dsp:nvSpPr>
        <dsp:cNvPr id="0" name=""/>
        <dsp:cNvSpPr/>
      </dsp:nvSpPr>
      <dsp:spPr>
        <a:xfrm>
          <a:off x="1589918" y="25934"/>
          <a:ext cx="1448036" cy="1013578"/>
        </a:xfrm>
        <a:prstGeom prst="roundRect">
          <a:avLst>
            <a:gd name="adj" fmla="val 166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Integration</a:t>
          </a:r>
          <a:endParaRPr lang="en-US" sz="1400" kern="1200" dirty="0"/>
        </a:p>
      </dsp:txBody>
      <dsp:txXfrm>
        <a:off x="1639406" y="75422"/>
        <a:ext cx="1349060" cy="914602"/>
      </dsp:txXfrm>
    </dsp:sp>
    <dsp:sp modelId="{AB883942-570A-45FC-997A-7D73BE5A15B9}">
      <dsp:nvSpPr>
        <dsp:cNvPr id="0" name=""/>
        <dsp:cNvSpPr/>
      </dsp:nvSpPr>
      <dsp:spPr>
        <a:xfrm>
          <a:off x="3037954" y="122602"/>
          <a:ext cx="1053163" cy="8192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81DFDC-75A9-407B-BB71-004603781746}">
      <dsp:nvSpPr>
        <dsp:cNvPr id="0" name=""/>
        <dsp:cNvSpPr/>
      </dsp:nvSpPr>
      <dsp:spPr>
        <a:xfrm rot="5400000">
          <a:off x="3018389" y="2118043"/>
          <a:ext cx="860179" cy="97928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4">
            <a:tint val="50000"/>
            <a:hueOff val="1620459"/>
            <a:satOff val="4833"/>
            <a:lumOff val="648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04CA13-994F-4B27-B9F1-B64AC152F53B}">
      <dsp:nvSpPr>
        <dsp:cNvPr id="0" name=""/>
        <dsp:cNvSpPr/>
      </dsp:nvSpPr>
      <dsp:spPr>
        <a:xfrm>
          <a:off x="2790494" y="1164517"/>
          <a:ext cx="1448036" cy="1013578"/>
        </a:xfrm>
        <a:prstGeom prst="roundRect">
          <a:avLst>
            <a:gd name="adj" fmla="val 16670"/>
          </a:avLst>
        </a:prstGeom>
        <a:solidFill>
          <a:schemeClr val="accent4">
            <a:hueOff val="1169395"/>
            <a:satOff val="2842"/>
            <a:lumOff val="464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Acceptance</a:t>
          </a:r>
          <a:endParaRPr lang="en-US" sz="1400" kern="1200" dirty="0"/>
        </a:p>
      </dsp:txBody>
      <dsp:txXfrm>
        <a:off x="2839982" y="1214005"/>
        <a:ext cx="1349060" cy="914602"/>
      </dsp:txXfrm>
    </dsp:sp>
    <dsp:sp modelId="{9CE52EDF-2391-41C3-BE2D-35325D824389}">
      <dsp:nvSpPr>
        <dsp:cNvPr id="0" name=""/>
        <dsp:cNvSpPr/>
      </dsp:nvSpPr>
      <dsp:spPr>
        <a:xfrm>
          <a:off x="4238530" y="1261185"/>
          <a:ext cx="1053163" cy="8192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C5E277-2E37-4208-B7BC-5554936247EB}">
      <dsp:nvSpPr>
        <dsp:cNvPr id="0" name=""/>
        <dsp:cNvSpPr/>
      </dsp:nvSpPr>
      <dsp:spPr>
        <a:xfrm rot="5400000">
          <a:off x="4218965" y="3256626"/>
          <a:ext cx="860179" cy="97928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4">
            <a:tint val="50000"/>
            <a:hueOff val="3240918"/>
            <a:satOff val="9666"/>
            <a:lumOff val="1296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C0B78C-89B4-40A2-A62D-0AC101D03E40}">
      <dsp:nvSpPr>
        <dsp:cNvPr id="0" name=""/>
        <dsp:cNvSpPr/>
      </dsp:nvSpPr>
      <dsp:spPr>
        <a:xfrm>
          <a:off x="3991069" y="2303100"/>
          <a:ext cx="1448036" cy="1013578"/>
        </a:xfrm>
        <a:prstGeom prst="roundRect">
          <a:avLst>
            <a:gd name="adj" fmla="val 16670"/>
          </a:avLst>
        </a:prstGeom>
        <a:solidFill>
          <a:schemeClr val="accent4">
            <a:hueOff val="2338790"/>
            <a:satOff val="5683"/>
            <a:lumOff val="928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Cultural Connectedness</a:t>
          </a:r>
          <a:endParaRPr lang="en-US" sz="1400" kern="1200" dirty="0"/>
        </a:p>
      </dsp:txBody>
      <dsp:txXfrm>
        <a:off x="4040557" y="2352588"/>
        <a:ext cx="1349060" cy="914602"/>
      </dsp:txXfrm>
    </dsp:sp>
    <dsp:sp modelId="{9F28A2F1-7F2D-4452-9E95-577F57D6D7B2}">
      <dsp:nvSpPr>
        <dsp:cNvPr id="0" name=""/>
        <dsp:cNvSpPr/>
      </dsp:nvSpPr>
      <dsp:spPr>
        <a:xfrm>
          <a:off x="5439105" y="2399768"/>
          <a:ext cx="1053163" cy="8192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214B08-432C-491A-9752-511DB04A37CF}">
      <dsp:nvSpPr>
        <dsp:cNvPr id="0" name=""/>
        <dsp:cNvSpPr/>
      </dsp:nvSpPr>
      <dsp:spPr>
        <a:xfrm>
          <a:off x="5191645" y="3441683"/>
          <a:ext cx="1448036" cy="1013578"/>
        </a:xfrm>
        <a:prstGeom prst="roundRect">
          <a:avLst>
            <a:gd name="adj" fmla="val 16670"/>
          </a:avLst>
        </a:prstGeom>
        <a:solidFill>
          <a:schemeClr val="accent4">
            <a:hueOff val="3508185"/>
            <a:satOff val="8525"/>
            <a:lumOff val="1392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Activation / Empowerment</a:t>
          </a:r>
          <a:endParaRPr lang="en-US" sz="1400" kern="1200" dirty="0"/>
        </a:p>
      </dsp:txBody>
      <dsp:txXfrm>
        <a:off x="5241133" y="3491171"/>
        <a:ext cx="1349060" cy="9146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har char="●"/>
              <a:defRPr sz="1100"/>
            </a:lvl1pPr>
            <a:lvl2pPr lvl="1">
              <a:spcBef>
                <a:spcPts val="0"/>
              </a:spcBef>
              <a:buChar char="○"/>
              <a:defRPr sz="1100"/>
            </a:lvl2pPr>
            <a:lvl3pPr lvl="2">
              <a:spcBef>
                <a:spcPts val="0"/>
              </a:spcBef>
              <a:buChar char="■"/>
              <a:defRPr sz="1100"/>
            </a:lvl3pPr>
            <a:lvl4pPr lvl="3">
              <a:spcBef>
                <a:spcPts val="0"/>
              </a:spcBef>
              <a:buChar char="●"/>
              <a:defRPr sz="1100"/>
            </a:lvl4pPr>
            <a:lvl5pPr lvl="4">
              <a:spcBef>
                <a:spcPts val="0"/>
              </a:spcBef>
              <a:buChar char="○"/>
              <a:defRPr sz="1100"/>
            </a:lvl5pPr>
            <a:lvl6pPr lvl="5">
              <a:spcBef>
                <a:spcPts val="0"/>
              </a:spcBef>
              <a:buChar char="■"/>
              <a:defRPr sz="1100"/>
            </a:lvl6pPr>
            <a:lvl7pPr lvl="6">
              <a:spcBef>
                <a:spcPts val="0"/>
              </a:spcBef>
              <a:buChar char="●"/>
              <a:defRPr sz="1100"/>
            </a:lvl7pPr>
            <a:lvl8pPr lvl="7">
              <a:spcBef>
                <a:spcPts val="0"/>
              </a:spcBef>
              <a:buChar char="○"/>
              <a:defRPr sz="1100"/>
            </a:lvl8pPr>
            <a:lvl9pPr lvl="8">
              <a:spcBef>
                <a:spcPts val="0"/>
              </a:spcBef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864710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Suquamish, Duwamish, Nisqually, Snoqualmie, and </a:t>
            </a:r>
            <a:r>
              <a:rPr lang="en-US" smtClean="0"/>
              <a:t>Muckleshoot tribes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302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027" y="8684926"/>
            <a:ext cx="2972421" cy="457513"/>
          </a:xfrm>
          <a:prstGeom prst="rect">
            <a:avLst/>
          </a:prstGeom>
        </p:spPr>
        <p:txBody>
          <a:bodyPr lIns="89730" tIns="44865" rIns="89730" bIns="44865"/>
          <a:lstStyle/>
          <a:p>
            <a:pPr>
              <a:defRPr/>
            </a:pPr>
            <a:fld id="{02BD8DEC-4F82-E847-BBAE-D8BE1D2D105C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Lessons learned from Native Hawaiians may also serve as a model for understanding the health concerns for other indigenous populations and racial and ethnic minority populations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-13225" y="-6600"/>
            <a:ext cx="7076050" cy="5160000"/>
          </a:xfrm>
          <a:custGeom>
            <a:avLst/>
            <a:gdLst/>
            <a:ahLst/>
            <a:cxnLst/>
            <a:rect l="0" t="0" r="0" b="0"/>
            <a:pathLst>
              <a:path w="283042" h="206400" extrusionOk="0">
                <a:moveTo>
                  <a:pt x="83248" y="0"/>
                </a:moveTo>
                <a:lnTo>
                  <a:pt x="0" y="0"/>
                </a:lnTo>
                <a:lnTo>
                  <a:pt x="0" y="206400"/>
                </a:lnTo>
                <a:lnTo>
                  <a:pt x="283042" y="206136"/>
                </a:lnTo>
                <a:close/>
              </a:path>
            </a:pathLst>
          </a:custGeom>
          <a:solidFill>
            <a:srgbClr val="212539">
              <a:alpha val="64620"/>
            </a:srgbClr>
          </a:solidFill>
          <a:ln>
            <a:noFill/>
          </a:ln>
        </p:spPr>
      </p:sp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457200" y="2965525"/>
            <a:ext cx="3374700" cy="10071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rtl="0">
              <a:spcBef>
                <a:spcPts val="0"/>
              </a:spcBef>
              <a:buSzPct val="100000"/>
              <a:defRPr sz="3000"/>
            </a:lvl1pPr>
            <a:lvl2pPr lvl="1" rtl="0">
              <a:spcBef>
                <a:spcPts val="0"/>
              </a:spcBef>
              <a:buSzPct val="100000"/>
              <a:defRPr sz="3000"/>
            </a:lvl2pPr>
            <a:lvl3pPr lvl="2" rtl="0">
              <a:spcBef>
                <a:spcPts val="0"/>
              </a:spcBef>
              <a:buSzPct val="100000"/>
              <a:defRPr sz="3000"/>
            </a:lvl3pPr>
            <a:lvl4pPr lvl="3" rtl="0">
              <a:spcBef>
                <a:spcPts val="0"/>
              </a:spcBef>
              <a:buSzPct val="100000"/>
              <a:defRPr sz="3000"/>
            </a:lvl4pPr>
            <a:lvl5pPr lvl="4" rtl="0">
              <a:spcBef>
                <a:spcPts val="0"/>
              </a:spcBef>
              <a:buSzPct val="100000"/>
              <a:defRPr sz="3000"/>
            </a:lvl5pPr>
            <a:lvl6pPr lvl="5" rtl="0">
              <a:spcBef>
                <a:spcPts val="0"/>
              </a:spcBef>
              <a:buSzPct val="100000"/>
              <a:defRPr sz="3000"/>
            </a:lvl6pPr>
            <a:lvl7pPr lvl="6" rtl="0">
              <a:spcBef>
                <a:spcPts val="0"/>
              </a:spcBef>
              <a:buSzPct val="100000"/>
              <a:defRPr sz="3000"/>
            </a:lvl7pPr>
            <a:lvl8pPr lvl="7" rtl="0">
              <a:spcBef>
                <a:spcPts val="0"/>
              </a:spcBef>
              <a:buSzPct val="100000"/>
              <a:defRPr sz="3000"/>
            </a:lvl8pPr>
            <a:lvl9pPr lvl="8" rtl="0">
              <a:spcBef>
                <a:spcPts val="0"/>
              </a:spcBef>
              <a:buSzPct val="100000"/>
              <a:defRPr sz="30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>
            <a:off x="457200" y="4056927"/>
            <a:ext cx="3374700" cy="681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buFont typeface="Raleway"/>
              <a:buNone/>
              <a:defRPr sz="1100" b="1"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buSzPct val="100000"/>
              <a:buFont typeface="Raleway"/>
              <a:buNone/>
              <a:defRPr sz="11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buSzPct val="100000"/>
              <a:buFont typeface="Raleway"/>
              <a:buNone/>
              <a:defRPr sz="11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buSzPct val="100000"/>
              <a:buFont typeface="Raleway"/>
              <a:buNone/>
              <a:defRPr sz="11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buSzPct val="100000"/>
              <a:buFont typeface="Raleway"/>
              <a:buNone/>
              <a:defRPr sz="11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buSzPct val="100000"/>
              <a:buFont typeface="Raleway"/>
              <a:buNone/>
              <a:defRPr sz="11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buSzPct val="100000"/>
              <a:buFont typeface="Raleway"/>
              <a:buNone/>
              <a:defRPr sz="11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buSzPct val="100000"/>
              <a:buFont typeface="Raleway"/>
              <a:buNone/>
              <a:defRPr sz="11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buSzPct val="100000"/>
              <a:buFont typeface="Raleway"/>
              <a:buNone/>
              <a:defRPr sz="11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crossed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 flipH="1">
            <a:off x="667309" y="-6600"/>
            <a:ext cx="8476700" cy="5153400"/>
          </a:xfrm>
          <a:custGeom>
            <a:avLst/>
            <a:gdLst/>
            <a:ahLst/>
            <a:cxnLst/>
            <a:rect l="0" t="0" r="0" b="0"/>
            <a:pathLst>
              <a:path w="339068" h="206136" extrusionOk="0">
                <a:moveTo>
                  <a:pt x="139274" y="0"/>
                </a:moveTo>
                <a:lnTo>
                  <a:pt x="0" y="264"/>
                </a:lnTo>
                <a:lnTo>
                  <a:pt x="0" y="206045"/>
                </a:lnTo>
                <a:lnTo>
                  <a:pt x="339068" y="206136"/>
                </a:lnTo>
                <a:close/>
              </a:path>
            </a:pathLst>
          </a:custGeom>
          <a:solidFill>
            <a:srgbClr val="212539">
              <a:alpha val="64620"/>
            </a:srgbClr>
          </a:solidFill>
          <a:ln>
            <a:noFill/>
          </a:ln>
        </p:spPr>
      </p:sp>
      <p:sp>
        <p:nvSpPr>
          <p:cNvPr id="54" name="Shape 54"/>
          <p:cNvSpPr/>
          <p:nvPr/>
        </p:nvSpPr>
        <p:spPr>
          <a:xfrm>
            <a:off x="0" y="-6600"/>
            <a:ext cx="8476700" cy="5153400"/>
          </a:xfrm>
          <a:custGeom>
            <a:avLst/>
            <a:gdLst/>
            <a:ahLst/>
            <a:cxnLst/>
            <a:rect l="0" t="0" r="0" b="0"/>
            <a:pathLst>
              <a:path w="339068" h="206136" extrusionOk="0">
                <a:moveTo>
                  <a:pt x="139274" y="0"/>
                </a:moveTo>
                <a:lnTo>
                  <a:pt x="0" y="264"/>
                </a:lnTo>
                <a:lnTo>
                  <a:pt x="0" y="206045"/>
                </a:lnTo>
                <a:lnTo>
                  <a:pt x="339068" y="206136"/>
                </a:lnTo>
                <a:close/>
              </a:path>
            </a:pathLst>
          </a:custGeom>
          <a:solidFill>
            <a:srgbClr val="212539">
              <a:alpha val="64620"/>
            </a:srgbClr>
          </a:solidFill>
          <a:ln>
            <a:noFill/>
          </a:ln>
        </p:spPr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457200" y="4673650"/>
            <a:ext cx="548700" cy="2451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0"/>
          <p:cNvGrpSpPr>
            <a:grpSpLocks/>
          </p:cNvGrpSpPr>
          <p:nvPr/>
        </p:nvGrpSpPr>
        <p:grpSpPr bwMode="auto">
          <a:xfrm>
            <a:off x="-382588" y="0"/>
            <a:ext cx="9932988" cy="5143500"/>
            <a:chOff x="-382404" y="0"/>
            <a:chExt cx="9932332" cy="6858000"/>
          </a:xfrm>
        </p:grpSpPr>
        <p:grpSp>
          <p:nvGrpSpPr>
            <p:cNvPr id="5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40" name="Rectangle 39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1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2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grpSp>
            <p:nvGrpSpPr>
              <p:cNvPr id="29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34" name="Rectangle 33"/>
                <p:cNvSpPr/>
                <p:nvPr/>
              </p:nvSpPr>
              <p:spPr>
                <a:xfrm>
                  <a:off x="916372" y="1587"/>
                  <a:ext cx="1600094" cy="6858001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2032" y="1587"/>
                  <a:ext cx="457170" cy="6858001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230617" y="1587"/>
                  <a:ext cx="761950" cy="6858001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31" name="Rectangle 30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6" name="Freeform 5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Freeform 6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Hexagon 10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Hexagon 16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Freeform 25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43" name="Rectangle 42"/>
          <p:cNvSpPr/>
          <p:nvPr/>
        </p:nvSpPr>
        <p:spPr>
          <a:xfrm>
            <a:off x="4560889" y="-16669"/>
            <a:ext cx="3679825" cy="470416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4649788" y="-16669"/>
            <a:ext cx="3505200" cy="173474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51375" y="4566047"/>
            <a:ext cx="3505200" cy="619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651375" y="4566047"/>
            <a:ext cx="3505200" cy="619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6" y="2031357"/>
            <a:ext cx="3313355" cy="127662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6" y="3315810"/>
            <a:ext cx="3309803" cy="94547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7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688" y="1137048"/>
            <a:ext cx="2133600" cy="564356"/>
          </a:xfrm>
          <a:prstGeom prst="rect">
            <a:avLst/>
          </a:prstGeom>
        </p:spPr>
        <p:txBody>
          <a:bodyPr anchor="b"/>
          <a:lstStyle>
            <a:lvl1pPr algn="l">
              <a:defRPr sz="2400" smtClean="0"/>
            </a:lvl1pPr>
          </a:lstStyle>
          <a:p>
            <a:pPr>
              <a:defRPr/>
            </a:pPr>
            <a:fld id="{722B6087-4BC0-A549-8A3A-55814D0C2981}" type="datetime1">
              <a:rPr lang="en-US"/>
              <a:pPr>
                <a:defRPr/>
              </a:pPr>
              <a:t>9/24/17</a:t>
            </a:fld>
            <a:endParaRPr lang="en-US" dirty="0"/>
          </a:p>
        </p:txBody>
      </p:sp>
      <p:sp>
        <p:nvSpPr>
          <p:cNvPr id="4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838" y="4289823"/>
            <a:ext cx="2830512" cy="27384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dirty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789" y="4289823"/>
            <a:ext cx="642937" cy="273844"/>
          </a:xfrm>
        </p:spPr>
        <p:txBody>
          <a:bodyPr/>
          <a:lstStyle>
            <a:lvl1pPr>
              <a:defRPr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6222E06F-99EF-9447-AFC6-44806B628D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00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575" y="167879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851" y="4388644"/>
            <a:ext cx="3502025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3FEE5-467E-7C49-A1D1-C249750075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97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76A5A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984875"/>
            <a:ext cx="2383800" cy="629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18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18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18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18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18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18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18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18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18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715122"/>
            <a:ext cx="4762200" cy="2736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FFFF"/>
              </a:buClr>
              <a:buFont typeface="Varela"/>
              <a:buChar char="╺"/>
              <a:defRPr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FFFF"/>
              </a:buClr>
              <a:buFont typeface="Varela"/>
              <a:buChar char="╶"/>
              <a:defRPr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FFFF"/>
              </a:buClr>
              <a:buFont typeface="Varela"/>
              <a:buChar char="╶"/>
              <a:defRPr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FFFF"/>
              </a:buClr>
              <a:buFont typeface="Varela"/>
              <a:buChar char="╶"/>
              <a:defRPr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FFFF"/>
              </a:buClr>
              <a:buFont typeface="Varela"/>
              <a:buChar char="╶"/>
              <a:defRPr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FFFF"/>
              </a:buClr>
              <a:buFont typeface="Varela"/>
              <a:buChar char="╶"/>
              <a:defRPr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FFFF"/>
              </a:buClr>
              <a:buFont typeface="Varela"/>
              <a:buChar char="╶"/>
              <a:defRPr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FFFF"/>
              </a:buClr>
              <a:buFont typeface="Varela"/>
              <a:buChar char="╶"/>
              <a:defRPr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FFFF"/>
              </a:buClr>
              <a:buFont typeface="Varela"/>
              <a:buChar char="╶"/>
              <a:defRPr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457200" y="4673650"/>
            <a:ext cx="548700" cy="24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z="1000" b="1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‹#›</a:t>
            </a:fld>
            <a:endParaRPr lang="en" sz="1000" b="1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60" r:id="rId3"/>
    <p:sldLayoutId id="2147483661" r:id="rId4"/>
  </p:sldLayoutIdLst>
  <p:transition xmlns:p14="http://schemas.microsoft.com/office/powerpoint/2010/main">
    <p:fade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" y="2101925"/>
            <a:ext cx="3374700" cy="10071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bg1"/>
                </a:solidFill>
                <a:ea typeface="+mj-ea"/>
                <a:cs typeface="+mj-cs"/>
              </a:rPr>
              <a:t>Native Hawaiian </a:t>
            </a:r>
            <a:br>
              <a:rPr lang="en-US" sz="2800" dirty="0" smtClean="0">
                <a:solidFill>
                  <a:schemeClr val="bg1"/>
                </a:solidFill>
                <a:ea typeface="+mj-ea"/>
                <a:cs typeface="+mj-cs"/>
              </a:rPr>
            </a:br>
            <a:r>
              <a:rPr lang="en-US" sz="2800" dirty="0" smtClean="0">
                <a:solidFill>
                  <a:schemeClr val="bg1"/>
                </a:solidFill>
                <a:ea typeface="+mj-ea"/>
                <a:cs typeface="+mj-cs"/>
              </a:rPr>
              <a:t>Well Being and the Integration of Cultural Practices to Promote Health </a:t>
            </a:r>
          </a:p>
        </p:txBody>
      </p:sp>
      <p:sp>
        <p:nvSpPr>
          <p:cNvPr id="307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386367"/>
            <a:ext cx="4297680" cy="6816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Century Gothic" charset="0"/>
              </a:rPr>
              <a:t>Mike Spencer</a:t>
            </a:r>
          </a:p>
          <a:p>
            <a:pPr>
              <a:lnSpc>
                <a:spcPct val="80000"/>
              </a:lnSpc>
            </a:pPr>
            <a:r>
              <a:rPr lang="en-US" sz="1800" dirty="0" err="1">
                <a:solidFill>
                  <a:schemeClr val="bg1">
                    <a:lumMod val="75000"/>
                  </a:schemeClr>
                </a:solidFill>
                <a:latin typeface="Century Gothic" charset="0"/>
              </a:rPr>
              <a:t>Fedele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Century Gothic" charset="0"/>
              </a:rPr>
              <a:t> F. </a:t>
            </a:r>
            <a:r>
              <a:rPr lang="en-US" sz="1800" dirty="0" err="1">
                <a:solidFill>
                  <a:schemeClr val="bg1">
                    <a:lumMod val="75000"/>
                  </a:schemeClr>
                </a:solidFill>
                <a:latin typeface="Century Gothic" charset="0"/>
              </a:rPr>
              <a:t>Fauri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Century Gothic" charset="0"/>
              </a:rPr>
              <a:t> Collegiate Professor</a:t>
            </a:r>
          </a:p>
          <a:p>
            <a:pPr>
              <a:lnSpc>
                <a:spcPct val="80000"/>
              </a:lnSpc>
            </a:pP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Century Gothic" charset="0"/>
              </a:rPr>
              <a:t>University of Michigan </a:t>
            </a:r>
          </a:p>
          <a:p>
            <a:pPr>
              <a:lnSpc>
                <a:spcPct val="80000"/>
              </a:lnSpc>
            </a:pP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Century Gothic" charset="0"/>
              </a:rPr>
              <a:t>School of Social Work</a:t>
            </a:r>
          </a:p>
        </p:txBody>
      </p:sp>
    </p:spTree>
    <p:extLst>
      <p:ext uri="{BB962C8B-B14F-4D97-AF65-F5344CB8AC3E}">
        <p14:creationId xmlns:p14="http://schemas.microsoft.com/office/powerpoint/2010/main" val="2082259598"/>
      </p:ext>
    </p:extLst>
  </p:cSld>
  <p:clrMapOvr>
    <a:masterClrMapping/>
  </p:clrMapOvr>
  <p:transition xmlns:p14="http://schemas.microsoft.com/office/powerpoint/2010/main"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1760" y="384885"/>
            <a:ext cx="3374700" cy="1007100"/>
          </a:xfrm>
        </p:spPr>
        <p:txBody>
          <a:bodyPr/>
          <a:lstStyle/>
          <a:p>
            <a:r>
              <a:rPr lang="en-US" dirty="0">
                <a:latin typeface="Century Gothic" charset="0"/>
              </a:rPr>
              <a:t>Historical background</a:t>
            </a:r>
          </a:p>
        </p:txBody>
      </p:sp>
      <p:sp>
        <p:nvSpPr>
          <p:cNvPr id="409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" y="1506832"/>
            <a:ext cx="3931920" cy="681600"/>
          </a:xfrm>
        </p:spPr>
        <p:txBody>
          <a:bodyPr/>
          <a:lstStyle/>
          <a:p>
            <a:r>
              <a:rPr lang="en-US" sz="1600" dirty="0">
                <a:latin typeface="Century Gothic" charset="0"/>
              </a:rPr>
              <a:t>Indigenous people of Hawaii—ancestors living in HI prior to 1778</a:t>
            </a:r>
          </a:p>
          <a:p>
            <a:r>
              <a:rPr lang="en-US" sz="1600" dirty="0">
                <a:latin typeface="Century Gothic" charset="0"/>
              </a:rPr>
              <a:t>Navigated and settled in HI from Marquesas Islands and Tahiti over 2000 years ago</a:t>
            </a:r>
          </a:p>
          <a:p>
            <a:r>
              <a:rPr lang="en-US" sz="1600" dirty="0">
                <a:latin typeface="Century Gothic" charset="0"/>
              </a:rPr>
              <a:t>Developed distinct culture, yet similar to other global indigenous cultures</a:t>
            </a:r>
          </a:p>
          <a:p>
            <a:r>
              <a:rPr lang="en-US" sz="1600" dirty="0">
                <a:latin typeface="Century Gothic" charset="0"/>
              </a:rPr>
              <a:t>Population estimates 500,000 to 1 mil. </a:t>
            </a:r>
          </a:p>
        </p:txBody>
      </p:sp>
    </p:spTree>
    <p:extLst>
      <p:ext uri="{BB962C8B-B14F-4D97-AF65-F5344CB8AC3E}">
        <p14:creationId xmlns:p14="http://schemas.microsoft.com/office/powerpoint/2010/main" val="591752783"/>
      </p:ext>
    </p:extLst>
  </p:cSld>
  <p:clrMapOvr>
    <a:masterClrMapping/>
  </p:clrMapOvr>
  <p:transition xmlns:p14="http://schemas.microsoft.com/office/powerpoint/2010/main"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64160" y="598245"/>
            <a:ext cx="2966720" cy="1007100"/>
          </a:xfrm>
        </p:spPr>
        <p:txBody>
          <a:bodyPr/>
          <a:lstStyle/>
          <a:p>
            <a:r>
              <a:rPr lang="en-US" dirty="0">
                <a:latin typeface="Century Gothic" charset="0"/>
              </a:rPr>
              <a:t>Native Hawaiian People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4160" y="1608432"/>
            <a:ext cx="3374700" cy="681600"/>
          </a:xfrm>
        </p:spPr>
        <p:txBody>
          <a:bodyPr/>
          <a:lstStyle/>
          <a:p>
            <a:r>
              <a:rPr lang="en-US" sz="1600" dirty="0">
                <a:latin typeface="Century Gothic" charset="0"/>
              </a:rPr>
              <a:t>Dependent upon land, sea, and each other</a:t>
            </a:r>
          </a:p>
          <a:p>
            <a:r>
              <a:rPr lang="en-US" sz="1600" dirty="0" smtClean="0">
                <a:latin typeface="Century Gothic" charset="0"/>
              </a:rPr>
              <a:t>Described </a:t>
            </a:r>
            <a:r>
              <a:rPr lang="en-US" sz="1600" dirty="0">
                <a:latin typeface="Century Gothic" charset="0"/>
              </a:rPr>
              <a:t>as physically fit, nimble, muscular, and stately individuals </a:t>
            </a:r>
          </a:p>
          <a:p>
            <a:r>
              <a:rPr lang="en-US" sz="1600" dirty="0">
                <a:latin typeface="Century Gothic" charset="0"/>
              </a:rPr>
              <a:t>Great respect for all living things, nature not objectified, but </a:t>
            </a:r>
            <a:r>
              <a:rPr lang="en-US" sz="1600" dirty="0" smtClean="0">
                <a:latin typeface="Century Gothic" charset="0"/>
              </a:rPr>
              <a:t>personified</a:t>
            </a:r>
          </a:p>
          <a:p>
            <a:r>
              <a:rPr lang="en-US" sz="1600" dirty="0">
                <a:latin typeface="Century Gothic" charset="0"/>
              </a:rPr>
              <a:t>Deadly diseases, such as TB, small pox, measles unknown</a:t>
            </a:r>
          </a:p>
          <a:p>
            <a:endParaRPr lang="en-US" sz="1600" dirty="0">
              <a:latin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65704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344245"/>
            <a:ext cx="2692400" cy="1007100"/>
          </a:xfrm>
        </p:spPr>
        <p:txBody>
          <a:bodyPr/>
          <a:lstStyle/>
          <a:p>
            <a:r>
              <a:rPr lang="en-US" dirty="0">
                <a:latin typeface="Century Gothic" charset="0"/>
              </a:rPr>
              <a:t>Native Hawaiian </a:t>
            </a:r>
            <a:r>
              <a:rPr lang="en-US" dirty="0" smtClean="0">
                <a:latin typeface="Century Gothic" charset="0"/>
              </a:rPr>
              <a:t>Life</a:t>
            </a:r>
            <a:endParaRPr lang="en-US" dirty="0">
              <a:latin typeface="Century Gothic" charset="0"/>
            </a:endParaRP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351345"/>
            <a:ext cx="3962400" cy="681600"/>
          </a:xfrm>
        </p:spPr>
        <p:txBody>
          <a:bodyPr rtlCol="0">
            <a:noAutofit/>
          </a:bodyPr>
          <a:lstStyle/>
          <a:p>
            <a:pPr indent="-27432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ja-JP" altLang="en-US" sz="1600" dirty="0" smtClean="0">
                <a:latin typeface="Arial"/>
                <a:ea typeface="+mn-ea"/>
                <a:cs typeface="+mn-cs"/>
              </a:rPr>
              <a:t>‘</a:t>
            </a:r>
            <a:r>
              <a:rPr lang="en-US" sz="1600" dirty="0" err="1" smtClean="0">
                <a:ea typeface="+mn-ea"/>
                <a:cs typeface="+mn-cs"/>
              </a:rPr>
              <a:t>Ohana</a:t>
            </a:r>
            <a:r>
              <a:rPr lang="en-US" sz="1600" dirty="0" smtClean="0">
                <a:ea typeface="+mn-ea"/>
                <a:cs typeface="+mn-cs"/>
              </a:rPr>
              <a:t>—extended family who share common goals, vision, and purpose</a:t>
            </a:r>
          </a:p>
          <a:p>
            <a:pPr marL="640080" lvl="1" indent="-27432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1600" dirty="0" smtClean="0">
                <a:ea typeface="+mn-ea"/>
              </a:rPr>
              <a:t>Source of support</a:t>
            </a:r>
          </a:p>
          <a:p>
            <a:pPr marL="640080" lvl="1" indent="-27432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1600" dirty="0" smtClean="0">
                <a:ea typeface="+mn-ea"/>
              </a:rPr>
              <a:t>Transmission of culture—oral tradition</a:t>
            </a:r>
          </a:p>
          <a:p>
            <a:pPr indent="-27432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1600" dirty="0" smtClean="0">
                <a:ea typeface="+mn-ea"/>
                <a:cs typeface="+mn-cs"/>
              </a:rPr>
              <a:t>Economy based on fair exchange, not profit </a:t>
            </a:r>
          </a:p>
          <a:p>
            <a:pPr indent="-27432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1600" dirty="0" smtClean="0">
                <a:ea typeface="+mn-ea"/>
                <a:cs typeface="+mn-cs"/>
              </a:rPr>
              <a:t>Aloha—love, mutual regard, and caring </a:t>
            </a:r>
          </a:p>
          <a:p>
            <a:pPr indent="-27432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1600" dirty="0" err="1" smtClean="0">
                <a:ea typeface="+mn-ea"/>
                <a:cs typeface="+mn-cs"/>
              </a:rPr>
              <a:t>Lokahi</a:t>
            </a:r>
            <a:r>
              <a:rPr lang="en-US" sz="1600" dirty="0" smtClean="0">
                <a:ea typeface="+mn-ea"/>
                <a:cs typeface="+mn-cs"/>
              </a:rPr>
              <a:t>—unity and harmony</a:t>
            </a:r>
          </a:p>
          <a:p>
            <a:pPr marL="640080" lvl="1" indent="-27432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1600" dirty="0" smtClean="0">
                <a:ea typeface="+mn-ea"/>
              </a:rPr>
              <a:t>oneness with the self, the family, the community, the land and sea, and the spiritual powers </a:t>
            </a:r>
          </a:p>
        </p:txBody>
      </p:sp>
    </p:spTree>
    <p:extLst>
      <p:ext uri="{BB962C8B-B14F-4D97-AF65-F5344CB8AC3E}">
        <p14:creationId xmlns:p14="http://schemas.microsoft.com/office/powerpoint/2010/main" val="328230177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2880" y="242645"/>
            <a:ext cx="3374700" cy="1007100"/>
          </a:xfrm>
        </p:spPr>
        <p:txBody>
          <a:bodyPr/>
          <a:lstStyle/>
          <a:p>
            <a:r>
              <a:rPr lang="en-US" dirty="0">
                <a:latin typeface="Century Gothic" charset="0"/>
              </a:rPr>
              <a:t>Trauma and </a:t>
            </a:r>
            <a:r>
              <a:rPr lang="en-US" dirty="0" smtClean="0">
                <a:latin typeface="Century Gothic" charset="0"/>
              </a:rPr>
              <a:t>Colonialism</a:t>
            </a:r>
            <a:endParaRPr lang="en-US" dirty="0">
              <a:latin typeface="Century Gothic" charset="0"/>
            </a:endParaRP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4640" y="1273152"/>
            <a:ext cx="4023360" cy="681600"/>
          </a:xfrm>
        </p:spPr>
        <p:txBody>
          <a:bodyPr rtlCol="0">
            <a:noAutofit/>
          </a:bodyPr>
          <a:lstStyle/>
          <a:p>
            <a:pPr indent="-274320" fontAlgn="auto">
              <a:lnSpc>
                <a:spcPct val="8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1600" dirty="0" smtClean="0">
                <a:ea typeface="+mn-ea"/>
                <a:cs typeface="+mn-cs"/>
              </a:rPr>
              <a:t>Dramatic decline in Native Hawaiian population post-European contact</a:t>
            </a:r>
          </a:p>
          <a:p>
            <a:pPr marL="640080" lvl="1" indent="-274320" fontAlgn="auto">
              <a:lnSpc>
                <a:spcPct val="8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1600" dirty="0" smtClean="0">
                <a:ea typeface="+mn-ea"/>
              </a:rPr>
              <a:t>1784 estimated 142,000</a:t>
            </a:r>
          </a:p>
          <a:p>
            <a:pPr marL="640080" lvl="1" indent="-274320" fontAlgn="auto">
              <a:lnSpc>
                <a:spcPct val="8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1600" dirty="0" smtClean="0">
                <a:ea typeface="+mn-ea"/>
              </a:rPr>
              <a:t>1896 first official Census, 39,504</a:t>
            </a:r>
          </a:p>
          <a:p>
            <a:pPr marL="640080" lvl="1" indent="-274320" fontAlgn="auto">
              <a:lnSpc>
                <a:spcPct val="8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1600" dirty="0" smtClean="0">
                <a:ea typeface="+mn-ea"/>
              </a:rPr>
              <a:t>Causes include warfare, pestilence and disease</a:t>
            </a:r>
          </a:p>
          <a:p>
            <a:pPr indent="-274320" fontAlgn="auto">
              <a:lnSpc>
                <a:spcPct val="8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1600" dirty="0" smtClean="0">
                <a:ea typeface="+mn-ea"/>
                <a:cs typeface="+mn-cs"/>
              </a:rPr>
              <a:t>Colonialism</a:t>
            </a:r>
          </a:p>
          <a:p>
            <a:pPr marL="640080" lvl="1" indent="-274320" fontAlgn="auto">
              <a:lnSpc>
                <a:spcPct val="8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1600" dirty="0" smtClean="0">
                <a:ea typeface="+mn-ea"/>
              </a:rPr>
              <a:t>Capitalism—dispossession of land due to land ownership, sandalwood trade, whaling, pineapple, sugar cane plantation</a:t>
            </a:r>
          </a:p>
          <a:p>
            <a:pPr marL="640080" lvl="1" indent="-274320" fontAlgn="auto">
              <a:lnSpc>
                <a:spcPct val="8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1600" dirty="0" smtClean="0">
                <a:ea typeface="+mn-ea"/>
              </a:rPr>
              <a:t>Christianity--eroded the existing system of moral order, spirituality, and culture </a:t>
            </a:r>
          </a:p>
          <a:p>
            <a:pPr marL="640080" lvl="1" indent="-274320" fontAlgn="auto">
              <a:lnSpc>
                <a:spcPct val="8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1600" dirty="0" smtClean="0">
                <a:ea typeface="+mn-ea"/>
              </a:rPr>
              <a:t>Eradication of Hawaiian language-1896, banned from schools</a:t>
            </a:r>
          </a:p>
        </p:txBody>
      </p:sp>
    </p:spTree>
    <p:extLst>
      <p:ext uri="{BB962C8B-B14F-4D97-AF65-F5344CB8AC3E}">
        <p14:creationId xmlns:p14="http://schemas.microsoft.com/office/powerpoint/2010/main" val="1385152305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67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3040" y="1065605"/>
            <a:ext cx="3374700" cy="10071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dirty="0" smtClean="0">
                <a:ea typeface="+mj-ea"/>
                <a:cs typeface="+mj-cs"/>
              </a:rPr>
              <a:t>The Invisible </a:t>
            </a:r>
            <a:r>
              <a:rPr lang="en-US" sz="2800" dirty="0" err="1" smtClean="0">
                <a:ea typeface="+mj-ea"/>
                <a:cs typeface="+mj-cs"/>
              </a:rPr>
              <a:t>Mana</a:t>
            </a:r>
            <a:r>
              <a:rPr lang="en-US" sz="2800" dirty="0" err="1" smtClean="0">
                <a:latin typeface="Arial"/>
                <a:ea typeface="+mj-ea"/>
                <a:cs typeface="+mj-cs"/>
              </a:rPr>
              <a:t>’</a:t>
            </a:r>
            <a:r>
              <a:rPr lang="en-US" sz="2800" dirty="0" err="1" smtClean="0">
                <a:ea typeface="+mj-ea"/>
                <a:cs typeface="+mj-cs"/>
              </a:rPr>
              <a:t>o</a:t>
            </a:r>
            <a:r>
              <a:rPr lang="en-US" sz="2800" dirty="0" smtClean="0">
                <a:ea typeface="+mj-ea"/>
                <a:cs typeface="+mj-cs"/>
              </a:rPr>
              <a:t> (Concerns) of Native Hawaiians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6080" y="2072705"/>
            <a:ext cx="5019040" cy="681600"/>
          </a:xfrm>
        </p:spPr>
        <p:txBody>
          <a:bodyPr rtlCol="0">
            <a:noAutofit/>
          </a:bodyPr>
          <a:lstStyle/>
          <a:p>
            <a:pPr indent="-27432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1600" dirty="0" smtClean="0">
                <a:ea typeface="+mn-ea"/>
                <a:cs typeface="+mn-cs"/>
              </a:rPr>
              <a:t>Lack of ethnic specific data</a:t>
            </a:r>
          </a:p>
          <a:p>
            <a:pPr marL="640080" lvl="1" indent="-27432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1600" dirty="0" smtClean="0">
                <a:ea typeface="+mn-ea"/>
              </a:rPr>
              <a:t>Aggregation of data with Asian and Pacific Islanders</a:t>
            </a:r>
          </a:p>
          <a:p>
            <a:pPr marL="640080" lvl="1" indent="-27432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1600" dirty="0" smtClean="0">
                <a:ea typeface="+mn-ea"/>
              </a:rPr>
              <a:t>Numbers are small even when specific data collected.</a:t>
            </a:r>
          </a:p>
          <a:p>
            <a:pPr indent="-27432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1600" dirty="0" smtClean="0">
                <a:ea typeface="+mn-ea"/>
                <a:cs typeface="+mn-cs"/>
              </a:rPr>
              <a:t>Problems blurred by import tourist culture</a:t>
            </a:r>
          </a:p>
          <a:p>
            <a:pPr marL="640080" lvl="1" indent="-27432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1600" dirty="0" smtClean="0">
                <a:ea typeface="+mn-ea"/>
              </a:rPr>
              <a:t>What you may think is Native Hawaiian is not…</a:t>
            </a:r>
          </a:p>
          <a:p>
            <a:pPr marL="640080" lvl="1" indent="-27432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1600" dirty="0" smtClean="0">
                <a:ea typeface="+mn-ea"/>
              </a:rPr>
              <a:t>What could be wrong with living in paradise?</a:t>
            </a:r>
          </a:p>
          <a:p>
            <a:pPr indent="-27432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1600" dirty="0" smtClean="0">
                <a:ea typeface="+mn-ea"/>
                <a:cs typeface="+mn-cs"/>
              </a:rPr>
              <a:t>Native Hawaiian population is regional, problems are provincial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1600" dirty="0" smtClean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6776398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90880" y="439420"/>
            <a:ext cx="3375025" cy="100806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>
                <a:ea typeface="+mj-ea"/>
                <a:cs typeface="+mj-cs"/>
              </a:rPr>
              <a:t>Educational </a:t>
            </a:r>
            <a:br>
              <a:rPr lang="en-US" sz="3300" dirty="0" smtClean="0">
                <a:ea typeface="+mj-ea"/>
                <a:cs typeface="+mj-cs"/>
              </a:rPr>
            </a:br>
            <a:r>
              <a:rPr lang="en-US" sz="3300" dirty="0" smtClean="0">
                <a:ea typeface="+mj-ea"/>
                <a:cs typeface="+mj-cs"/>
              </a:rPr>
              <a:t>Well Being </a:t>
            </a:r>
            <a:r>
              <a:rPr lang="en-US" dirty="0" smtClean="0">
                <a:ea typeface="+mj-ea"/>
                <a:cs typeface="+mj-cs"/>
              </a:rPr>
              <a:t>			</a:t>
            </a:r>
          </a:p>
        </p:txBody>
      </p:sp>
      <p:sp>
        <p:nvSpPr>
          <p:cNvPr id="9218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422400" y="1447483"/>
            <a:ext cx="5872480" cy="682625"/>
          </a:xfrm>
        </p:spPr>
        <p:txBody>
          <a:bodyPr/>
          <a:lstStyle/>
          <a:p>
            <a:pPr marL="342900" indent="-342900">
              <a:lnSpc>
                <a:spcPct val="80000"/>
              </a:lnSpc>
              <a:buFont typeface="Courier New"/>
              <a:buChar char="o"/>
            </a:pPr>
            <a:r>
              <a:rPr lang="en-US" sz="2000" dirty="0">
                <a:latin typeface="Valeria"/>
                <a:cs typeface="Valeria"/>
              </a:rPr>
              <a:t>Just more than half graduate from high school, and fewer than 10% go to college</a:t>
            </a:r>
          </a:p>
          <a:p>
            <a:pPr marL="342900" indent="-342900">
              <a:lnSpc>
                <a:spcPct val="80000"/>
              </a:lnSpc>
              <a:buFont typeface="Courier New"/>
              <a:buChar char="o"/>
            </a:pPr>
            <a:r>
              <a:rPr lang="en-US" sz="2000" dirty="0">
                <a:latin typeface="Valeria"/>
                <a:cs typeface="Valeria"/>
              </a:rPr>
              <a:t>Higher rates of absenteeism, grade retention, score below national and state average on overall academic achievement, reading, math, science, &amp; social studies</a:t>
            </a:r>
          </a:p>
          <a:p>
            <a:pPr marL="342900" indent="-342900">
              <a:lnSpc>
                <a:spcPct val="80000"/>
              </a:lnSpc>
              <a:buFont typeface="Courier New"/>
              <a:buChar char="o"/>
            </a:pPr>
            <a:r>
              <a:rPr lang="en-US" sz="2000" dirty="0">
                <a:latin typeface="Valeria"/>
                <a:cs typeface="Valeria"/>
              </a:rPr>
              <a:t>16% high school dropout rate (10% HI average</a:t>
            </a:r>
            <a:r>
              <a:rPr lang="en-US" sz="2000" dirty="0" smtClean="0">
                <a:latin typeface="Valeria"/>
                <a:cs typeface="Valeria"/>
              </a:rPr>
              <a:t>)</a:t>
            </a:r>
          </a:p>
          <a:p>
            <a:pPr marL="342900" lvl="1" indent="-342900">
              <a:lnSpc>
                <a:spcPct val="80000"/>
              </a:lnSpc>
              <a:buFont typeface="Courier New"/>
              <a:buChar char="o"/>
            </a:pPr>
            <a:r>
              <a:rPr lang="en-US" sz="2000" dirty="0">
                <a:latin typeface="Valeria"/>
                <a:cs typeface="Valeria"/>
              </a:rPr>
              <a:t>Separation of formal education system and Native Hawaiian culture, norms, language, and </a:t>
            </a:r>
            <a:r>
              <a:rPr lang="en-US" sz="2000" dirty="0" smtClean="0">
                <a:latin typeface="Valeria"/>
                <a:cs typeface="Valeria"/>
              </a:rPr>
              <a:t>values (</a:t>
            </a:r>
            <a:r>
              <a:rPr lang="en-US" sz="2000" dirty="0" err="1" smtClean="0">
                <a:latin typeface="Valeria"/>
                <a:cs typeface="Valeria"/>
              </a:rPr>
              <a:t>Ogbu</a:t>
            </a:r>
            <a:r>
              <a:rPr lang="en-US" sz="2000" dirty="0" smtClean="0">
                <a:latin typeface="Valeria"/>
                <a:cs typeface="Valeria"/>
              </a:rPr>
              <a:t>, 1992)</a:t>
            </a:r>
            <a:endParaRPr lang="en-US" sz="2000" dirty="0">
              <a:latin typeface="Valeria"/>
              <a:cs typeface="Valeria"/>
            </a:endParaRPr>
          </a:p>
          <a:p>
            <a:pPr>
              <a:lnSpc>
                <a:spcPct val="80000"/>
              </a:lnSpc>
            </a:pPr>
            <a:endParaRPr lang="en-US" sz="1600" dirty="0">
              <a:latin typeface="Century Gothic" charset="0"/>
            </a:endParaRPr>
          </a:p>
          <a:p>
            <a:pPr>
              <a:lnSpc>
                <a:spcPct val="80000"/>
              </a:lnSpc>
            </a:pPr>
            <a:endParaRPr lang="en-US" sz="1600" dirty="0">
              <a:latin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805301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77520" y="323850"/>
            <a:ext cx="3375025" cy="1006475"/>
          </a:xfrm>
        </p:spPr>
        <p:txBody>
          <a:bodyPr/>
          <a:lstStyle/>
          <a:p>
            <a:r>
              <a:rPr lang="en-US" sz="3000" dirty="0">
                <a:latin typeface="Century Gothic" charset="0"/>
              </a:rPr>
              <a:t>Economic </a:t>
            </a:r>
            <a:r>
              <a:rPr lang="en-US" sz="3000" dirty="0" smtClean="0">
                <a:latin typeface="Century Gothic" charset="0"/>
              </a:rPr>
              <a:t/>
            </a:r>
            <a:br>
              <a:rPr lang="en-US" sz="3000" dirty="0" smtClean="0">
                <a:latin typeface="Century Gothic" charset="0"/>
              </a:rPr>
            </a:br>
            <a:r>
              <a:rPr lang="en-US" sz="3000" dirty="0" smtClean="0">
                <a:latin typeface="Century Gothic" charset="0"/>
              </a:rPr>
              <a:t>Well </a:t>
            </a:r>
            <a:r>
              <a:rPr lang="en-US" sz="3000" dirty="0">
                <a:latin typeface="Century Gothic" charset="0"/>
              </a:rPr>
              <a:t>Being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280160" y="1482725"/>
            <a:ext cx="5720080" cy="682625"/>
          </a:xfrm>
        </p:spPr>
        <p:txBody>
          <a:bodyPr rtlCol="0">
            <a:noAutofit/>
          </a:bodyPr>
          <a:lstStyle/>
          <a:p>
            <a:pPr indent="-274320"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 smtClean="0">
                <a:latin typeface="Valeria"/>
                <a:ea typeface="+mn-ea"/>
                <a:cs typeface="Valeria"/>
              </a:rPr>
              <a:t>Shift from agriculture to tourist economy, massive land transformation</a:t>
            </a:r>
          </a:p>
          <a:p>
            <a:pPr indent="-274320"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 smtClean="0">
                <a:latin typeface="Valeria"/>
                <a:cs typeface="Valeria"/>
              </a:rPr>
              <a:t>Occupational </a:t>
            </a:r>
            <a:r>
              <a:rPr lang="en-US" sz="2000" dirty="0">
                <a:latin typeface="Valeria"/>
                <a:cs typeface="Valeria"/>
              </a:rPr>
              <a:t>ghettoization,</a:t>
            </a:r>
            <a:r>
              <a:rPr lang="ja-JP" altLang="en-US" sz="2000" dirty="0">
                <a:latin typeface="Valeria"/>
                <a:cs typeface="Valeria"/>
              </a:rPr>
              <a:t>”</a:t>
            </a:r>
            <a:r>
              <a:rPr lang="en-US" sz="2000" dirty="0">
                <a:latin typeface="Valeria"/>
                <a:cs typeface="Valeria"/>
              </a:rPr>
              <a:t> large profits to minority, low paying service jobs to the </a:t>
            </a:r>
            <a:r>
              <a:rPr lang="en-US" sz="2000" dirty="0" smtClean="0">
                <a:latin typeface="Valeria"/>
                <a:cs typeface="Valeria"/>
              </a:rPr>
              <a:t>majority</a:t>
            </a:r>
            <a:endParaRPr lang="en-US" sz="2000" dirty="0" smtClean="0">
              <a:latin typeface="Valeria"/>
              <a:ea typeface="+mn-ea"/>
              <a:cs typeface="Valeria"/>
            </a:endParaRPr>
          </a:p>
          <a:p>
            <a:pPr indent="-274320" fontAlgn="auto"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ja-JP" altLang="en-US" sz="2000" dirty="0" smtClean="0">
                <a:latin typeface="Valeria"/>
                <a:ea typeface="+mn-ea"/>
                <a:cs typeface="Valeria"/>
              </a:rPr>
              <a:t>“</a:t>
            </a:r>
            <a:r>
              <a:rPr lang="en-US" sz="2000" dirty="0" smtClean="0">
                <a:latin typeface="Valeria"/>
                <a:ea typeface="+mn-ea"/>
                <a:cs typeface="Valeria"/>
              </a:rPr>
              <a:t>One of the highest costs of living in the U.S.</a:t>
            </a:r>
          </a:p>
          <a:p>
            <a:pPr indent="-274320" fontAlgn="auto"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 smtClean="0">
                <a:latin typeface="Valeria"/>
                <a:cs typeface="Valeria"/>
              </a:rPr>
              <a:t>Highest </a:t>
            </a:r>
            <a:r>
              <a:rPr lang="en-US" sz="2000" dirty="0">
                <a:latin typeface="Valeria"/>
                <a:cs typeface="Valeria"/>
              </a:rPr>
              <a:t>percentage in HI living in </a:t>
            </a:r>
            <a:r>
              <a:rPr lang="en-US" sz="2000" dirty="0" smtClean="0">
                <a:latin typeface="Valeria"/>
                <a:cs typeface="Valeria"/>
              </a:rPr>
              <a:t>poverty</a:t>
            </a:r>
          </a:p>
          <a:p>
            <a:pPr indent="-274320" fontAlgn="auto"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 smtClean="0">
                <a:latin typeface="Valeria"/>
                <a:cs typeface="Valeria"/>
              </a:rPr>
              <a:t>Highest </a:t>
            </a:r>
            <a:r>
              <a:rPr lang="en-US" sz="2000" dirty="0">
                <a:latin typeface="Valeria"/>
                <a:cs typeface="Valeria"/>
              </a:rPr>
              <a:t>percentage in HI </a:t>
            </a:r>
            <a:r>
              <a:rPr lang="en-US" sz="2000" dirty="0" smtClean="0">
                <a:latin typeface="Valeria"/>
                <a:cs typeface="Valeria"/>
              </a:rPr>
              <a:t>unemployed</a:t>
            </a:r>
          </a:p>
          <a:p>
            <a:pPr fontAlgn="auto">
              <a:spcAft>
                <a:spcPts val="0"/>
              </a:spcAft>
              <a:buNone/>
              <a:defRPr/>
            </a:pPr>
            <a:endParaRPr lang="en-US" sz="2000" dirty="0" smtClean="0">
              <a:latin typeface="Valeria"/>
              <a:cs typeface="Valeria"/>
            </a:endParaRPr>
          </a:p>
          <a:p>
            <a:pPr fontAlgn="auto">
              <a:spcAft>
                <a:spcPts val="0"/>
              </a:spcAft>
              <a:defRPr/>
            </a:pPr>
            <a:endParaRPr lang="en-US" sz="1600" dirty="0" smtClean="0">
              <a:latin typeface="Valeria"/>
              <a:ea typeface="+mn-ea"/>
              <a:cs typeface="Valeria"/>
            </a:endParaRPr>
          </a:p>
        </p:txBody>
      </p:sp>
    </p:spTree>
    <p:extLst>
      <p:ext uri="{BB962C8B-B14F-4D97-AF65-F5344CB8AC3E}">
        <p14:creationId xmlns:p14="http://schemas.microsoft.com/office/powerpoint/2010/main" val="118918173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87680" y="222250"/>
            <a:ext cx="3375025" cy="1006475"/>
          </a:xfrm>
        </p:spPr>
        <p:txBody>
          <a:bodyPr/>
          <a:lstStyle/>
          <a:p>
            <a:r>
              <a:rPr lang="en-US" sz="3000" dirty="0">
                <a:latin typeface="Century Gothic" charset="0"/>
              </a:rPr>
              <a:t>Social </a:t>
            </a:r>
            <a:r>
              <a:rPr lang="en-US" sz="3000" dirty="0" smtClean="0">
                <a:latin typeface="Century Gothic" charset="0"/>
              </a:rPr>
              <a:t/>
            </a:r>
            <a:br>
              <a:rPr lang="en-US" sz="3000" dirty="0" smtClean="0">
                <a:latin typeface="Century Gothic" charset="0"/>
              </a:rPr>
            </a:br>
            <a:r>
              <a:rPr lang="en-US" sz="3000" dirty="0" smtClean="0">
                <a:latin typeface="Century Gothic" charset="0"/>
              </a:rPr>
              <a:t>Well </a:t>
            </a:r>
            <a:r>
              <a:rPr lang="en-US" sz="3000" dirty="0">
                <a:latin typeface="Century Gothic" charset="0"/>
              </a:rPr>
              <a:t>Being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127760" y="1365250"/>
            <a:ext cx="6156960" cy="681038"/>
          </a:xfrm>
        </p:spPr>
        <p:txBody>
          <a:bodyPr rtlCol="0">
            <a:noAutofit/>
          </a:bodyPr>
          <a:lstStyle/>
          <a:p>
            <a:pPr indent="-274320" fontAlgn="auto"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 smtClean="0">
                <a:ea typeface="+mn-ea"/>
                <a:cs typeface="+mn-cs"/>
              </a:rPr>
              <a:t>Bereavement of the right to self-determination</a:t>
            </a:r>
          </a:p>
          <a:p>
            <a:pPr indent="-274320" fontAlgn="auto"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 smtClean="0">
                <a:ea typeface="+mn-ea"/>
                <a:cs typeface="+mn-cs"/>
              </a:rPr>
              <a:t>Loss of culture, land, and resources </a:t>
            </a:r>
          </a:p>
          <a:p>
            <a:pPr indent="-274320" fontAlgn="auto"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 smtClean="0">
                <a:ea typeface="+mn-ea"/>
                <a:cs typeface="+mn-cs"/>
              </a:rPr>
              <a:t>28% of homeless population</a:t>
            </a:r>
          </a:p>
          <a:p>
            <a:pPr indent="-274320" fontAlgn="auto"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 smtClean="0">
                <a:ea typeface="+mn-ea"/>
                <a:cs typeface="+mn-cs"/>
              </a:rPr>
              <a:t>Native Hawaiians rank highest in child abuse and neglect, placement in correctional facilities, teenage pregnancies, receipt of public assistance</a:t>
            </a:r>
          </a:p>
          <a:p>
            <a:pPr indent="-274320" fontAlgn="auto"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 smtClean="0">
                <a:ea typeface="+mn-ea"/>
                <a:cs typeface="+mn-cs"/>
              </a:rPr>
              <a:t>Also rank high in crime rates, and alcohol abuse</a:t>
            </a:r>
          </a:p>
          <a:p>
            <a:pPr indent="-274320" fontAlgn="auto">
              <a:spcAft>
                <a:spcPts val="0"/>
              </a:spcAft>
              <a:buFont typeface="Wingdings" charset="0"/>
              <a:buNone/>
              <a:defRPr/>
            </a:pPr>
            <a:endParaRPr lang="en-US" sz="1600" dirty="0" smtClean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778917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97840" y="242888"/>
            <a:ext cx="3373438" cy="1006475"/>
          </a:xfrm>
        </p:spPr>
        <p:txBody>
          <a:bodyPr/>
          <a:lstStyle/>
          <a:p>
            <a:r>
              <a:rPr lang="en-US" sz="3000" dirty="0">
                <a:latin typeface="Century Gothic" charset="0"/>
              </a:rPr>
              <a:t>Native </a:t>
            </a:r>
            <a:r>
              <a:rPr lang="en-US" sz="3000" dirty="0" smtClean="0">
                <a:latin typeface="Century Gothic" charset="0"/>
              </a:rPr>
              <a:t/>
            </a:r>
            <a:br>
              <a:rPr lang="en-US" sz="3000" dirty="0" smtClean="0">
                <a:latin typeface="Century Gothic" charset="0"/>
              </a:rPr>
            </a:br>
            <a:r>
              <a:rPr lang="en-US" sz="3000" dirty="0" smtClean="0">
                <a:latin typeface="Century Gothic" charset="0"/>
              </a:rPr>
              <a:t>Hawaiian </a:t>
            </a:r>
            <a:r>
              <a:rPr lang="en-US" sz="3000" dirty="0">
                <a:latin typeface="Century Gothic" charset="0"/>
              </a:rPr>
              <a:t>Health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158240" y="1333818"/>
            <a:ext cx="6908800" cy="682625"/>
          </a:xfrm>
        </p:spPr>
        <p:txBody>
          <a:bodyPr rtlCol="0">
            <a:noAutofit/>
          </a:bodyPr>
          <a:lstStyle/>
          <a:p>
            <a:pPr indent="-27432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 smtClean="0">
                <a:ea typeface="+mn-ea"/>
                <a:cs typeface="+mn-cs"/>
              </a:rPr>
              <a:t>Highest rates of mortality, child mortality</a:t>
            </a:r>
          </a:p>
          <a:p>
            <a:pPr indent="-27432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 smtClean="0">
                <a:ea typeface="+mn-ea"/>
                <a:cs typeface="+mn-cs"/>
              </a:rPr>
              <a:t>Obesity—60%</a:t>
            </a:r>
          </a:p>
          <a:p>
            <a:pPr lvl="1" indent="-274320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/>
              <a:t>Highest rate of </a:t>
            </a:r>
            <a:r>
              <a:rPr lang="en-US" sz="2000" dirty="0" smtClean="0"/>
              <a:t>CVD</a:t>
            </a:r>
          </a:p>
          <a:p>
            <a:pPr lvl="1" indent="-274320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/>
              <a:t>Second highest cancer mortality rate for all cancers combined </a:t>
            </a:r>
            <a:endParaRPr lang="en-US" sz="2000" dirty="0" smtClean="0"/>
          </a:p>
          <a:p>
            <a:pPr lvl="1" indent="-274320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 smtClean="0">
                <a:latin typeface="Century Gothic" charset="0"/>
              </a:rPr>
              <a:t>Diabetes--44</a:t>
            </a:r>
            <a:r>
              <a:rPr lang="en-US" sz="2000" dirty="0">
                <a:latin typeface="Century Gothic" charset="0"/>
              </a:rPr>
              <a:t>% of all cases of diabetes reported in the State </a:t>
            </a:r>
            <a:endParaRPr lang="en-US" sz="2000" dirty="0" smtClean="0">
              <a:latin typeface="Century Gothic" charset="0"/>
            </a:endParaRPr>
          </a:p>
          <a:p>
            <a:pPr lvl="1" indent="-274320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 smtClean="0">
                <a:latin typeface="Century Gothic" charset="0"/>
              </a:rPr>
              <a:t>Asthma </a:t>
            </a:r>
            <a:r>
              <a:rPr lang="en-US" sz="2000" dirty="0">
                <a:latin typeface="Century Gothic" charset="0"/>
              </a:rPr>
              <a:t>rate is more than double the rate of the other racial groups, 35% of all </a:t>
            </a:r>
            <a:r>
              <a:rPr lang="en-US" sz="2000" dirty="0" smtClean="0">
                <a:latin typeface="Century Gothic" charset="0"/>
              </a:rPr>
              <a:t>cases</a:t>
            </a:r>
          </a:p>
          <a:p>
            <a:pPr lvl="1" indent="-274320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 smtClean="0">
                <a:latin typeface="Century Gothic" charset="0"/>
              </a:rPr>
              <a:t>Native </a:t>
            </a:r>
            <a:r>
              <a:rPr lang="en-US" sz="2000" dirty="0">
                <a:latin typeface="Century Gothic" charset="0"/>
              </a:rPr>
              <a:t>Hawaiians constituted 20% of resident deaths due to HIV infection  </a:t>
            </a:r>
          </a:p>
          <a:p>
            <a:pPr indent="-27432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endParaRPr lang="en-US" sz="1600" dirty="0" smtClean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6556265"/>
      </p:ext>
    </p:extLst>
  </p:cSld>
  <p:clrMapOvr>
    <a:masterClrMapping/>
  </p:clrMapOvr>
  <p:transition xmlns:p14="http://schemas.microsoft.com/office/powerpoint/2010/main"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45440" y="282575"/>
            <a:ext cx="3375025" cy="1008063"/>
          </a:xfrm>
        </p:spPr>
        <p:txBody>
          <a:bodyPr/>
          <a:lstStyle/>
          <a:p>
            <a:r>
              <a:rPr lang="en-US" sz="3000" dirty="0">
                <a:latin typeface="Century Gothic" charset="0"/>
              </a:rPr>
              <a:t>Barriers to Service Use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965200" y="1415733"/>
            <a:ext cx="7487920" cy="681038"/>
          </a:xfrm>
        </p:spPr>
        <p:txBody>
          <a:bodyPr rtlCol="0">
            <a:noAutofit/>
          </a:bodyPr>
          <a:lstStyle/>
          <a:p>
            <a:pPr indent="-27432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 smtClean="0">
                <a:ea typeface="+mn-ea"/>
                <a:cs typeface="+mn-cs"/>
              </a:rPr>
              <a:t>Accessibility, due to low SES, lack of health insurance, rural and isolated geographic communities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2000" dirty="0" smtClean="0">
              <a:ea typeface="+mn-ea"/>
              <a:cs typeface="+mn-cs"/>
            </a:endParaRPr>
          </a:p>
          <a:p>
            <a:pPr indent="-27432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 smtClean="0">
                <a:ea typeface="+mn-ea"/>
                <a:cs typeface="+mn-cs"/>
              </a:rPr>
              <a:t>Perception of health care</a:t>
            </a:r>
          </a:p>
          <a:p>
            <a:pPr marL="640080" lvl="1" indent="-27432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 smtClean="0">
                <a:ea typeface="+mn-ea"/>
              </a:rPr>
              <a:t>Overlook cultural values and practices</a:t>
            </a:r>
          </a:p>
          <a:p>
            <a:pPr marL="640080" lvl="1" indent="-27432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 smtClean="0">
                <a:ea typeface="+mn-ea"/>
              </a:rPr>
              <a:t>Medical professionals judgmental of patient lifestyles</a:t>
            </a:r>
          </a:p>
          <a:p>
            <a:pPr marL="640080" lvl="1" indent="-27432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 smtClean="0">
                <a:ea typeface="+mn-ea"/>
              </a:rPr>
              <a:t>Discrimination leads to lack of trust of health care system</a:t>
            </a:r>
          </a:p>
          <a:p>
            <a:pPr marL="640080" lvl="1" indent="-27432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 smtClean="0">
                <a:ea typeface="+mn-ea"/>
              </a:rPr>
              <a:t>Low number of Native Hawaiian providers</a:t>
            </a:r>
          </a:p>
          <a:p>
            <a:pPr marL="640080" lvl="1" indent="-27432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 smtClean="0">
                <a:ea typeface="+mn-ea"/>
              </a:rPr>
              <a:t>Patterns of high hospitalization and long-term care, due to lack of health promotion, education, and screening</a:t>
            </a:r>
          </a:p>
        </p:txBody>
      </p:sp>
    </p:spTree>
    <p:extLst>
      <p:ext uri="{BB962C8B-B14F-4D97-AF65-F5344CB8AC3E}">
        <p14:creationId xmlns:p14="http://schemas.microsoft.com/office/powerpoint/2010/main" val="229613139"/>
      </p:ext>
    </p:extLst>
  </p:cSld>
  <p:clrMapOvr>
    <a:masterClrMapping/>
  </p:clrMapOvr>
  <p:transition xmlns:p14="http://schemas.microsoft.com/office/powerpoint/2010/main"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203200" y="929323"/>
            <a:ext cx="5384800" cy="100647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000" dirty="0" smtClean="0">
                <a:ea typeface="+mj-ea"/>
                <a:cs typeface="+mj-cs"/>
              </a:rPr>
              <a:t>Implication for Research in Native Hawaiian Health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45440" y="2128838"/>
            <a:ext cx="8554720" cy="681037"/>
          </a:xfrm>
        </p:spPr>
        <p:txBody>
          <a:bodyPr rtlCol="0">
            <a:noAutofit/>
          </a:bodyPr>
          <a:lstStyle/>
          <a:p>
            <a:pPr indent="-274320" fontAlgn="auto"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 smtClean="0">
                <a:ea typeface="+mn-ea"/>
                <a:cs typeface="+mn-cs"/>
              </a:rPr>
              <a:t>Consider impact of history on contemporary health issues and health care needs</a:t>
            </a:r>
          </a:p>
          <a:p>
            <a:pPr indent="-274320" fontAlgn="auto"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 smtClean="0">
                <a:ea typeface="+mn-ea"/>
                <a:cs typeface="+mn-cs"/>
              </a:rPr>
              <a:t>Need to develop models of intervention and service that supports traditional values and beliefs</a:t>
            </a:r>
          </a:p>
          <a:p>
            <a:pPr indent="-274320" fontAlgn="auto"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 smtClean="0">
                <a:ea typeface="+mn-ea"/>
                <a:cs typeface="+mn-cs"/>
              </a:rPr>
              <a:t>Capacity building within Native Hawaiian communities</a:t>
            </a:r>
          </a:p>
          <a:p>
            <a:pPr indent="-274320" fontAlgn="auto"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 smtClean="0">
                <a:ea typeface="+mn-ea"/>
                <a:cs typeface="+mn-cs"/>
              </a:rPr>
              <a:t>Collaboration with health systems and creation of new systems</a:t>
            </a:r>
          </a:p>
        </p:txBody>
      </p:sp>
    </p:spTree>
    <p:extLst>
      <p:ext uri="{BB962C8B-B14F-4D97-AF65-F5344CB8AC3E}">
        <p14:creationId xmlns:p14="http://schemas.microsoft.com/office/powerpoint/2010/main" val="3154251131"/>
      </p:ext>
    </p:extLst>
  </p:cSld>
  <p:clrMapOvr>
    <a:masterClrMapping/>
  </p:clrMapOvr>
  <p:transition xmlns:p14="http://schemas.microsoft.com/office/powerpoint/2010/main"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193040" y="19368"/>
            <a:ext cx="3373438" cy="874712"/>
          </a:xfrm>
        </p:spPr>
        <p:txBody>
          <a:bodyPr/>
          <a:lstStyle/>
          <a:p>
            <a:r>
              <a:rPr lang="en-US" sz="3000" dirty="0" smtClean="0"/>
              <a:t>Brief Biography</a:t>
            </a:r>
            <a:endParaRPr lang="en-US" sz="30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4294967295"/>
          </p:nvPr>
        </p:nvSpPr>
        <p:spPr>
          <a:xfrm>
            <a:off x="193040" y="1069975"/>
            <a:ext cx="3375025" cy="681038"/>
          </a:xfrm>
        </p:spPr>
        <p:txBody>
          <a:bodyPr/>
          <a:lstStyle/>
          <a:p>
            <a:r>
              <a:rPr lang="en-US" sz="1400" dirty="0"/>
              <a:t>Doctor of Philosophy, Social Welfare, University of Washington, Seattle, WA, 1996   </a:t>
            </a:r>
          </a:p>
          <a:p>
            <a:r>
              <a:rPr lang="en-US" sz="1400" dirty="0"/>
              <a:t>Master of Science, Social Work, Administration and Planning, University of Texas, Austin, TX, 1992</a:t>
            </a:r>
          </a:p>
          <a:p>
            <a:r>
              <a:rPr lang="en-US" sz="1400" dirty="0"/>
              <a:t>Bachelor of Arts, Psychology, University of Hawai’i, </a:t>
            </a:r>
            <a:r>
              <a:rPr lang="en-US" sz="1400" dirty="0" err="1"/>
              <a:t>Mānoa</a:t>
            </a:r>
            <a:r>
              <a:rPr lang="en-US" sz="1400" dirty="0"/>
              <a:t>, HI, 1988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65600" y="517546"/>
            <a:ext cx="4572000" cy="440120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Raleway"/>
                <a:cs typeface="Raleway"/>
              </a:rPr>
              <a:t>Fedele</a:t>
            </a:r>
            <a:r>
              <a:rPr lang="en-US" dirty="0">
                <a:solidFill>
                  <a:schemeClr val="bg1"/>
                </a:solidFill>
                <a:latin typeface="Raleway"/>
                <a:cs typeface="Raleway"/>
              </a:rPr>
              <a:t> F. </a:t>
            </a:r>
            <a:r>
              <a:rPr lang="en-US" dirty="0" err="1">
                <a:solidFill>
                  <a:schemeClr val="bg1"/>
                </a:solidFill>
                <a:latin typeface="Raleway"/>
                <a:cs typeface="Raleway"/>
              </a:rPr>
              <a:t>Fauri</a:t>
            </a:r>
            <a:r>
              <a:rPr lang="en-US" dirty="0">
                <a:solidFill>
                  <a:schemeClr val="bg1"/>
                </a:solidFill>
                <a:latin typeface="Raleway"/>
                <a:cs typeface="Raleway"/>
              </a:rPr>
              <a:t> Collegiate Professor of Social Work, University of Michigan, </a:t>
            </a:r>
            <a:r>
              <a:rPr lang="en-US" dirty="0" smtClean="0">
                <a:solidFill>
                  <a:schemeClr val="bg1"/>
                </a:solidFill>
                <a:latin typeface="Raleway"/>
                <a:cs typeface="Raleway"/>
              </a:rPr>
              <a:t>2011-present</a:t>
            </a:r>
          </a:p>
          <a:p>
            <a:endParaRPr lang="en-US" dirty="0">
              <a:solidFill>
                <a:schemeClr val="bg1"/>
              </a:solidFill>
              <a:latin typeface="Raleway"/>
              <a:cs typeface="Raleway"/>
            </a:endParaRPr>
          </a:p>
          <a:p>
            <a:r>
              <a:rPr lang="en-US" dirty="0">
                <a:solidFill>
                  <a:schemeClr val="bg1"/>
                </a:solidFill>
                <a:latin typeface="Raleway"/>
                <a:cs typeface="Raleway"/>
              </a:rPr>
              <a:t>Visiting Professor, Department of Native Hawaiian Health, John A. Burns School of Medicine, and Myron B. Thompson School of Social Work, University of Hawai’i at </a:t>
            </a:r>
            <a:r>
              <a:rPr lang="en-US" dirty="0" err="1">
                <a:solidFill>
                  <a:schemeClr val="bg1"/>
                </a:solidFill>
                <a:latin typeface="Raleway"/>
                <a:cs typeface="Raleway"/>
              </a:rPr>
              <a:t>Mānoa</a:t>
            </a:r>
            <a:r>
              <a:rPr lang="en-US" dirty="0">
                <a:solidFill>
                  <a:schemeClr val="bg1"/>
                </a:solidFill>
                <a:latin typeface="Raleway"/>
                <a:cs typeface="Raleway"/>
              </a:rPr>
              <a:t>, </a:t>
            </a:r>
            <a:r>
              <a:rPr lang="en-US" dirty="0" smtClean="0">
                <a:solidFill>
                  <a:schemeClr val="bg1"/>
                </a:solidFill>
                <a:latin typeface="Raleway"/>
                <a:cs typeface="Raleway"/>
              </a:rPr>
              <a:t>2015-2017</a:t>
            </a:r>
            <a:r>
              <a:rPr lang="en-US" dirty="0">
                <a:solidFill>
                  <a:schemeClr val="bg1"/>
                </a:solidFill>
                <a:latin typeface="Raleway"/>
                <a:cs typeface="Raleway"/>
              </a:rPr>
              <a:t>.</a:t>
            </a:r>
          </a:p>
          <a:p>
            <a:endParaRPr lang="en-US" dirty="0" smtClean="0">
              <a:solidFill>
                <a:schemeClr val="bg1"/>
              </a:solidFill>
              <a:latin typeface="Raleway"/>
              <a:cs typeface="Raleway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Raleway"/>
                <a:cs typeface="Raleway"/>
              </a:rPr>
              <a:t>Associate </a:t>
            </a:r>
            <a:r>
              <a:rPr lang="en-US" dirty="0">
                <a:solidFill>
                  <a:schemeClr val="bg1"/>
                </a:solidFill>
                <a:latin typeface="Raleway"/>
                <a:cs typeface="Raleway"/>
              </a:rPr>
              <a:t>Dean of Educational Programs, University of Michigan, </a:t>
            </a:r>
            <a:r>
              <a:rPr lang="en-US" dirty="0" smtClean="0">
                <a:solidFill>
                  <a:schemeClr val="bg1"/>
                </a:solidFill>
                <a:latin typeface="Raleway"/>
                <a:cs typeface="Raleway"/>
              </a:rPr>
              <a:t>2010-2015</a:t>
            </a:r>
            <a:r>
              <a:rPr lang="en-US" dirty="0">
                <a:solidFill>
                  <a:schemeClr val="bg1"/>
                </a:solidFill>
                <a:latin typeface="Raleway"/>
                <a:cs typeface="Raleway"/>
              </a:rPr>
              <a:t>. </a:t>
            </a:r>
          </a:p>
          <a:p>
            <a:endParaRPr lang="en-US" dirty="0" smtClean="0">
              <a:solidFill>
                <a:schemeClr val="bg1"/>
              </a:solidFill>
              <a:latin typeface="Raleway"/>
              <a:cs typeface="Raleway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Raleway"/>
                <a:cs typeface="Raleway"/>
              </a:rPr>
              <a:t>Associate </a:t>
            </a:r>
            <a:r>
              <a:rPr lang="en-US" dirty="0">
                <a:solidFill>
                  <a:schemeClr val="bg1"/>
                </a:solidFill>
                <a:latin typeface="Raleway"/>
                <a:cs typeface="Raleway"/>
              </a:rPr>
              <a:t>Professor, University of Michigan</a:t>
            </a:r>
            <a:r>
              <a:rPr lang="en-US" dirty="0" smtClean="0">
                <a:solidFill>
                  <a:schemeClr val="bg1"/>
                </a:solidFill>
                <a:latin typeface="Raleway"/>
                <a:cs typeface="Raleway"/>
              </a:rPr>
              <a:t>,2003-2011</a:t>
            </a:r>
            <a:r>
              <a:rPr lang="en-US" dirty="0">
                <a:solidFill>
                  <a:schemeClr val="bg1"/>
                </a:solidFill>
                <a:latin typeface="Raleway"/>
                <a:cs typeface="Raleway"/>
              </a:rPr>
              <a:t>.</a:t>
            </a:r>
          </a:p>
          <a:p>
            <a:endParaRPr lang="en-US" dirty="0" smtClean="0">
              <a:solidFill>
                <a:schemeClr val="bg1"/>
              </a:solidFill>
              <a:latin typeface="Raleway"/>
              <a:cs typeface="Raleway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Raleway"/>
                <a:cs typeface="Raleway"/>
              </a:rPr>
              <a:t>Assistant </a:t>
            </a:r>
            <a:r>
              <a:rPr lang="en-US" dirty="0">
                <a:solidFill>
                  <a:schemeClr val="bg1"/>
                </a:solidFill>
                <a:latin typeface="Raleway"/>
                <a:cs typeface="Raleway"/>
              </a:rPr>
              <a:t>Professor, University of Michigan, </a:t>
            </a:r>
            <a:r>
              <a:rPr lang="en-US" dirty="0" smtClean="0">
                <a:solidFill>
                  <a:schemeClr val="bg1"/>
                </a:solidFill>
                <a:latin typeface="Raleway"/>
                <a:cs typeface="Raleway"/>
              </a:rPr>
              <a:t>1997</a:t>
            </a:r>
            <a:r>
              <a:rPr lang="en-US" dirty="0">
                <a:solidFill>
                  <a:schemeClr val="bg1"/>
                </a:solidFill>
                <a:latin typeface="Raleway"/>
                <a:cs typeface="Raleway"/>
              </a:rPr>
              <a:t>- Sept. 2003</a:t>
            </a:r>
            <a:r>
              <a:rPr lang="en-US" dirty="0" smtClean="0">
                <a:solidFill>
                  <a:schemeClr val="bg1"/>
                </a:solidFill>
                <a:latin typeface="Raleway"/>
                <a:cs typeface="Raleway"/>
              </a:rPr>
              <a:t>.</a:t>
            </a:r>
          </a:p>
          <a:p>
            <a:endParaRPr lang="en-US" dirty="0">
              <a:solidFill>
                <a:schemeClr val="bg1"/>
              </a:solidFill>
              <a:latin typeface="Raleway"/>
              <a:cs typeface="Raleway"/>
            </a:endParaRPr>
          </a:p>
          <a:p>
            <a:r>
              <a:rPr lang="en-US" dirty="0">
                <a:solidFill>
                  <a:schemeClr val="bg1"/>
                </a:solidFill>
                <a:latin typeface="Raleway"/>
                <a:cs typeface="Raleway"/>
              </a:rPr>
              <a:t>Postdoctoral Research Associate, National Institute of Mental Health Social Work Research Development Center on Poverty, Risk and Mental Health, University of Michigan, 1996-97.</a:t>
            </a:r>
          </a:p>
        </p:txBody>
      </p:sp>
    </p:spTree>
    <p:extLst>
      <p:ext uri="{BB962C8B-B14F-4D97-AF65-F5344CB8AC3E}">
        <p14:creationId xmlns:p14="http://schemas.microsoft.com/office/powerpoint/2010/main" val="3757912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538480" y="629920"/>
            <a:ext cx="2382838" cy="628650"/>
          </a:xfrm>
        </p:spPr>
        <p:txBody>
          <a:bodyPr/>
          <a:lstStyle/>
          <a:p>
            <a:r>
              <a:rPr lang="en-US" sz="3000" dirty="0" smtClean="0"/>
              <a:t>Previous Research</a:t>
            </a:r>
            <a:endParaRPr lang="en-US" sz="30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4294967295"/>
          </p:nvPr>
        </p:nvSpPr>
        <p:spPr>
          <a:xfrm>
            <a:off x="284480" y="1460500"/>
            <a:ext cx="8636000" cy="2736850"/>
          </a:xfrm>
        </p:spPr>
        <p:txBody>
          <a:bodyPr/>
          <a:lstStyle/>
          <a:p>
            <a:r>
              <a:rPr lang="en-US" sz="2000" dirty="0" smtClean="0"/>
              <a:t>Community-based participatory research (CBPR) in Detroit, Michigan </a:t>
            </a:r>
          </a:p>
          <a:p>
            <a:r>
              <a:rPr lang="en-US" sz="2000" dirty="0" smtClean="0"/>
              <a:t>African American and Latino communities</a:t>
            </a:r>
          </a:p>
          <a:p>
            <a:r>
              <a:rPr lang="en-US" sz="2000" dirty="0" smtClean="0"/>
              <a:t>Culturally-tailored diabetes intervention using community health workers</a:t>
            </a:r>
          </a:p>
          <a:p>
            <a:r>
              <a:rPr lang="en-US" sz="2000" dirty="0" smtClean="0"/>
              <a:t>Three cohorts since 2000, two randomized-controlled trials</a:t>
            </a:r>
          </a:p>
          <a:p>
            <a:r>
              <a:rPr lang="en-US" sz="2000" dirty="0" smtClean="0"/>
              <a:t>Successfully demonstrated the effectiveness of the intervention</a:t>
            </a:r>
          </a:p>
          <a:p>
            <a:r>
              <a:rPr lang="en-US" sz="2000" dirty="0" smtClean="0"/>
              <a:t>Developed policy action arm to sustain and institutionalize community health workers in Michigan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77628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304800" y="578009"/>
            <a:ext cx="3352800" cy="630238"/>
          </a:xfrm>
        </p:spPr>
        <p:txBody>
          <a:bodyPr/>
          <a:lstStyle/>
          <a:p>
            <a:r>
              <a:rPr lang="en-US" sz="3000" dirty="0" smtClean="0"/>
              <a:t>Other Research Interests</a:t>
            </a:r>
            <a:endParaRPr lang="en-US" sz="3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4294967295"/>
          </p:nvPr>
        </p:nvSpPr>
        <p:spPr>
          <a:xfrm>
            <a:off x="457200" y="1125220"/>
            <a:ext cx="8046720" cy="2736850"/>
          </a:xfrm>
        </p:spPr>
        <p:txBody>
          <a:bodyPr/>
          <a:lstStyle/>
          <a:p>
            <a:r>
              <a:rPr lang="en-US" sz="2000" dirty="0" smtClean="0"/>
              <a:t>Discrimination and Physical and Mental Health and Service Utilization among African Americans, Latinos, and Asian Americans</a:t>
            </a:r>
          </a:p>
          <a:p>
            <a:r>
              <a:rPr lang="en-US" sz="2000" dirty="0" smtClean="0"/>
              <a:t>Anti-bigotry Education</a:t>
            </a:r>
          </a:p>
          <a:p>
            <a:r>
              <a:rPr lang="en-US" sz="2000" dirty="0" smtClean="0"/>
              <a:t>Multicultural Practice in Social Work</a:t>
            </a:r>
          </a:p>
          <a:p>
            <a:r>
              <a:rPr lang="en-US" sz="2000" dirty="0" smtClean="0"/>
              <a:t>Health Equity and Social Determinants of Health</a:t>
            </a:r>
          </a:p>
          <a:p>
            <a:r>
              <a:rPr lang="en-US" sz="2000" dirty="0" smtClean="0"/>
              <a:t>Cultural Practices that Promote Health Equity</a:t>
            </a:r>
          </a:p>
          <a:p>
            <a:r>
              <a:rPr lang="en-US" sz="2000" dirty="0" smtClean="0"/>
              <a:t>Over $14 million in funding for research projects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054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132080" y="-228148"/>
            <a:ext cx="3375025" cy="1006475"/>
          </a:xfrm>
        </p:spPr>
        <p:txBody>
          <a:bodyPr/>
          <a:lstStyle/>
          <a:p>
            <a:r>
              <a:rPr lang="en-US" sz="3000" dirty="0" smtClean="0"/>
              <a:t>Teaching</a:t>
            </a:r>
            <a:endParaRPr lang="en-US" sz="30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4294967295"/>
          </p:nvPr>
        </p:nvSpPr>
        <p:spPr>
          <a:xfrm>
            <a:off x="538480" y="778327"/>
            <a:ext cx="3810000" cy="681038"/>
          </a:xfrm>
        </p:spPr>
        <p:txBody>
          <a:bodyPr/>
          <a:lstStyle/>
          <a:p>
            <a:pPr>
              <a:buNone/>
            </a:pPr>
            <a:r>
              <a:rPr lang="en-US" sz="1800" dirty="0" smtClean="0"/>
              <a:t>Diversity and Social Justice</a:t>
            </a:r>
          </a:p>
          <a:p>
            <a:pPr>
              <a:buNone/>
            </a:pPr>
            <a:r>
              <a:rPr lang="en-US" sz="1800" dirty="0" smtClean="0"/>
              <a:t>Decolonizing Social Work</a:t>
            </a:r>
          </a:p>
          <a:p>
            <a:pPr>
              <a:buNone/>
            </a:pPr>
            <a:r>
              <a:rPr lang="en-US" sz="1800" dirty="0" smtClean="0"/>
              <a:t>Community Development</a:t>
            </a:r>
          </a:p>
          <a:p>
            <a:pPr>
              <a:buNone/>
            </a:pPr>
            <a:r>
              <a:rPr lang="en-US" sz="1800" dirty="0" smtClean="0"/>
              <a:t>Multicultural/Multilingual Community Organizing</a:t>
            </a:r>
          </a:p>
          <a:p>
            <a:pPr>
              <a:buNone/>
            </a:pPr>
            <a:r>
              <a:rPr lang="en-US" sz="1800" dirty="0" smtClean="0"/>
              <a:t>Social Work Practice with Communities and Social Systems</a:t>
            </a:r>
          </a:p>
          <a:p>
            <a:pPr>
              <a:buNone/>
            </a:pPr>
            <a:r>
              <a:rPr lang="en-US" sz="1800" dirty="0" smtClean="0"/>
              <a:t>Contemporary Cultures in the United States</a:t>
            </a:r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/>
          </a:p>
        </p:txBody>
      </p:sp>
      <p:sp>
        <p:nvSpPr>
          <p:cNvPr id="5" name="Subtitle 3"/>
          <p:cNvSpPr txBox="1">
            <a:spLocks/>
          </p:cNvSpPr>
          <p:nvPr/>
        </p:nvSpPr>
        <p:spPr>
          <a:xfrm>
            <a:off x="4693920" y="275090"/>
            <a:ext cx="3810000" cy="681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FFFF"/>
              </a:buClr>
              <a:buSzPct val="100000"/>
              <a:buFont typeface="Raleway"/>
              <a:buNone/>
              <a:defRPr sz="11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FFFF"/>
              </a:buClr>
              <a:buSzPct val="100000"/>
              <a:buFont typeface="Raleway"/>
              <a:buNone/>
              <a:defRPr sz="11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FFFF"/>
              </a:buClr>
              <a:buSzPct val="100000"/>
              <a:buFont typeface="Raleway"/>
              <a:buNone/>
              <a:defRPr sz="11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FFFF"/>
              </a:buClr>
              <a:buSzPct val="100000"/>
              <a:buFont typeface="Raleway"/>
              <a:buNone/>
              <a:defRPr sz="11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FFFF"/>
              </a:buClr>
              <a:buSzPct val="100000"/>
              <a:buFont typeface="Raleway"/>
              <a:buNone/>
              <a:defRPr sz="11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FFFF"/>
              </a:buClr>
              <a:buSzPct val="100000"/>
              <a:buFont typeface="Raleway"/>
              <a:buNone/>
              <a:defRPr sz="11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FFFF"/>
              </a:buClr>
              <a:buSzPct val="100000"/>
              <a:buFont typeface="Raleway"/>
              <a:buNone/>
              <a:defRPr sz="11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FFFF"/>
              </a:buClr>
              <a:buSzPct val="100000"/>
              <a:buFont typeface="Raleway"/>
              <a:buNone/>
              <a:defRPr sz="11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FFFF"/>
              </a:buClr>
              <a:buSzPct val="100000"/>
              <a:buFont typeface="Raleway"/>
              <a:buNone/>
              <a:defRPr sz="11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en-US" sz="1800" b="0" dirty="0" smtClean="0"/>
              <a:t>Organizations, Communities, and Society</a:t>
            </a:r>
          </a:p>
          <a:p>
            <a:r>
              <a:rPr lang="en-US" sz="1800" b="0" dirty="0" smtClean="0"/>
              <a:t>Human Differences, Social Relationships, Well-Being and Change Through the Life Course </a:t>
            </a:r>
          </a:p>
          <a:p>
            <a:r>
              <a:rPr lang="en-US" sz="1800" b="0" dirty="0" smtClean="0"/>
              <a:t>Social Problems and Social Work in the 21</a:t>
            </a:r>
            <a:r>
              <a:rPr lang="en-US" sz="1800" b="0" baseline="30000" dirty="0" smtClean="0"/>
              <a:t>st</a:t>
            </a:r>
            <a:r>
              <a:rPr lang="en-US" sz="1800" b="0" dirty="0" smtClean="0"/>
              <a:t> century (undergraduate course)</a:t>
            </a:r>
          </a:p>
          <a:p>
            <a:r>
              <a:rPr lang="en-US" sz="1800" b="0" dirty="0" smtClean="0"/>
              <a:t>Diversity and Social Justice through Dialogue</a:t>
            </a:r>
          </a:p>
          <a:p>
            <a:r>
              <a:rPr lang="en-US" sz="1800" b="0" dirty="0" smtClean="0"/>
              <a:t>Dialogue Facilitation</a:t>
            </a:r>
          </a:p>
          <a:p>
            <a:r>
              <a:rPr lang="en-US" sz="1800" b="0" dirty="0" smtClean="0"/>
              <a:t>43 prelim exams, 49 dissertations</a:t>
            </a:r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46240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182880" y="101600"/>
            <a:ext cx="3375025" cy="1006475"/>
          </a:xfrm>
        </p:spPr>
        <p:txBody>
          <a:bodyPr/>
          <a:lstStyle/>
          <a:p>
            <a:r>
              <a:rPr lang="en-US" sz="3000" dirty="0" smtClean="0"/>
              <a:t>Honors and Awards</a:t>
            </a:r>
            <a:endParaRPr lang="en-US" sz="30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4294967295"/>
          </p:nvPr>
        </p:nvSpPr>
        <p:spPr>
          <a:xfrm>
            <a:off x="294640" y="1108075"/>
            <a:ext cx="4124960" cy="681038"/>
          </a:xfrm>
        </p:spPr>
        <p:txBody>
          <a:bodyPr/>
          <a:lstStyle/>
          <a:p>
            <a:pPr lvl="0">
              <a:buNone/>
            </a:pPr>
            <a:r>
              <a:rPr lang="en-US" dirty="0"/>
              <a:t>American Academy of Social Work and Social Welfare (AASWSW), Elected Fellow, 2016</a:t>
            </a:r>
          </a:p>
          <a:p>
            <a:pPr lvl="0">
              <a:buNone/>
            </a:pPr>
            <a:r>
              <a:rPr lang="en-US" dirty="0"/>
              <a:t>Council on Social Work Education (CSWE) Carl A. Scott </a:t>
            </a:r>
            <a:r>
              <a:rPr lang="en-US" dirty="0" err="1"/>
              <a:t>Memoral</a:t>
            </a:r>
            <a:r>
              <a:rPr lang="en-US" dirty="0"/>
              <a:t> Lecturer for Equity and Social Justice, 2014 </a:t>
            </a:r>
          </a:p>
          <a:p>
            <a:pPr lvl="0">
              <a:buNone/>
            </a:pPr>
            <a:r>
              <a:rPr lang="en-US" dirty="0"/>
              <a:t>Fellow of the Society for Social Work Research, Inaugural Class of Inductees, 2013 </a:t>
            </a:r>
            <a:endParaRPr lang="en-US" dirty="0" smtClean="0"/>
          </a:p>
          <a:p>
            <a:pPr>
              <a:buNone/>
            </a:pPr>
            <a:r>
              <a:rPr lang="en-US" dirty="0"/>
              <a:t>Society for Social Work Research (SSWR) Board Member at Large, Elected 2009-2011</a:t>
            </a:r>
          </a:p>
          <a:p>
            <a:pPr>
              <a:buNone/>
            </a:pPr>
            <a:r>
              <a:rPr lang="en-US" dirty="0"/>
              <a:t>Honorary Lavender Degree, University of Michigan, 2010</a:t>
            </a:r>
          </a:p>
          <a:p>
            <a:pPr lvl="0">
              <a:buNone/>
            </a:pPr>
            <a:endParaRPr lang="en-US" dirty="0"/>
          </a:p>
        </p:txBody>
      </p:sp>
      <p:sp>
        <p:nvSpPr>
          <p:cNvPr id="5" name="Subtitle 3"/>
          <p:cNvSpPr txBox="1">
            <a:spLocks/>
          </p:cNvSpPr>
          <p:nvPr/>
        </p:nvSpPr>
        <p:spPr>
          <a:xfrm>
            <a:off x="4805680" y="518795"/>
            <a:ext cx="4135120" cy="6810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FFFF"/>
              </a:buClr>
              <a:buFont typeface="Varela"/>
              <a:buChar char="╺"/>
              <a:defRPr sz="1400" b="0" i="0" u="none" strike="noStrike" cap="none"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FFFF"/>
              </a:buClr>
              <a:buFont typeface="Varela"/>
              <a:buChar char="╶"/>
              <a:defRPr sz="1400" b="0" i="0" u="none" strike="noStrike" cap="none"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FFFF"/>
              </a:buClr>
              <a:buFont typeface="Varela"/>
              <a:buChar char="╶"/>
              <a:defRPr sz="1400" b="0" i="0" u="none" strike="noStrike" cap="none"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FFFF"/>
              </a:buClr>
              <a:buFont typeface="Varela"/>
              <a:buChar char="╶"/>
              <a:defRPr sz="1400" b="0" i="0" u="none" strike="noStrike" cap="none"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FFFF"/>
              </a:buClr>
              <a:buFont typeface="Varela"/>
              <a:buChar char="╶"/>
              <a:defRPr sz="1400" b="0" i="0" u="none" strike="noStrike" cap="none"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FFFF"/>
              </a:buClr>
              <a:buFont typeface="Varela"/>
              <a:buChar char="╶"/>
              <a:defRPr sz="1400" b="0" i="0" u="none" strike="noStrike" cap="none"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FFFF"/>
              </a:buClr>
              <a:buFont typeface="Varela"/>
              <a:buChar char="╶"/>
              <a:defRPr sz="1400" b="0" i="0" u="none" strike="noStrike" cap="none"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FFFF"/>
              </a:buClr>
              <a:buFont typeface="Varela"/>
              <a:buChar char="╶"/>
              <a:defRPr sz="1400" b="0" i="0" u="none" strike="noStrike" cap="none"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FFFF"/>
              </a:buClr>
              <a:buFont typeface="Varela"/>
              <a:buChar char="╶"/>
              <a:defRPr sz="1400" b="0" i="0" u="none" strike="noStrike" cap="none">
                <a:solidFill>
                  <a:srgbClr val="FFFFFF"/>
                </a:solidFill>
                <a:latin typeface="Varela"/>
                <a:ea typeface="Varela"/>
                <a:cs typeface="Varela"/>
                <a:sym typeface="Varela"/>
              </a:defRPr>
            </a:lvl9pPr>
          </a:lstStyle>
          <a:p>
            <a:pPr>
              <a:buNone/>
            </a:pPr>
            <a:r>
              <a:rPr lang="en-US" dirty="0"/>
              <a:t>Rosalie Ginsberg Outstanding Faculty Award for Community  Service and Social Action, 2009</a:t>
            </a:r>
          </a:p>
          <a:p>
            <a:pPr>
              <a:buFont typeface="Varela"/>
              <a:buNone/>
            </a:pPr>
            <a:r>
              <a:rPr lang="en-US" dirty="0" smtClean="0"/>
              <a:t>Committee on Institutional Cooperation (CIC) Academic Leadership Program (ALP) Fellow, 2008-2009</a:t>
            </a:r>
          </a:p>
          <a:p>
            <a:pPr>
              <a:buFont typeface="Varela"/>
              <a:buNone/>
            </a:pPr>
            <a:r>
              <a:rPr lang="en-US" dirty="0" smtClean="0"/>
              <a:t>Harold R. Johnson Diversity Service Award, University of Michigan, 2003</a:t>
            </a:r>
          </a:p>
          <a:p>
            <a:pPr>
              <a:buNone/>
            </a:pPr>
            <a:r>
              <a:rPr lang="en-US" dirty="0"/>
              <a:t>Co-Chair, Grand Challenges for Social Work Health Equity Steering Committee, 2015-present</a:t>
            </a:r>
          </a:p>
          <a:p>
            <a:pPr>
              <a:buNone/>
            </a:pPr>
            <a:r>
              <a:rPr lang="en-US" dirty="0"/>
              <a:t>National Advisory Committee of the </a:t>
            </a:r>
            <a:r>
              <a:rPr lang="en-US" dirty="0" err="1"/>
              <a:t>Fahs</a:t>
            </a:r>
            <a:r>
              <a:rPr lang="en-US" dirty="0"/>
              <a:t>-Beck Fund for Research and Experimentation, 2016-present </a:t>
            </a:r>
            <a:endParaRPr lang="en-US" dirty="0" smtClean="0"/>
          </a:p>
          <a:p>
            <a:pPr>
              <a:buNone/>
            </a:pPr>
            <a:r>
              <a:rPr lang="en-US" dirty="0"/>
              <a:t>NIH, Community Level Health Promotions (CLHP) Study Section, Charter Member,  2011-2015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6425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203200" y="1887856"/>
            <a:ext cx="6645275" cy="630238"/>
          </a:xfrm>
        </p:spPr>
        <p:txBody>
          <a:bodyPr/>
          <a:lstStyle/>
          <a:p>
            <a:r>
              <a:rPr lang="en-US" sz="3000" dirty="0" smtClean="0"/>
              <a:t>Current Research:</a:t>
            </a:r>
            <a:br>
              <a:rPr lang="en-US" sz="3000" dirty="0" smtClean="0"/>
            </a:br>
            <a:r>
              <a:rPr lang="en-US" sz="3000" dirty="0" smtClean="0"/>
              <a:t>Native Hawaiian Well-being through the Integration of Cultural Practices that Promote Health</a:t>
            </a:r>
            <a:endParaRPr lang="en-US" sz="3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4294967295"/>
          </p:nvPr>
        </p:nvSpPr>
        <p:spPr>
          <a:xfrm>
            <a:off x="752475" y="2598420"/>
            <a:ext cx="8391525" cy="2736850"/>
          </a:xfrm>
        </p:spPr>
        <p:txBody>
          <a:bodyPr/>
          <a:lstStyle/>
          <a:p>
            <a:r>
              <a:rPr lang="en-US" sz="2000" dirty="0" smtClean="0"/>
              <a:t>Integration of Native Hawaiian Healing into Primary Care</a:t>
            </a:r>
          </a:p>
          <a:p>
            <a:r>
              <a:rPr lang="en-US" sz="2000" dirty="0" smtClean="0"/>
              <a:t>Use of </a:t>
            </a:r>
            <a:r>
              <a:rPr lang="en-US" sz="2000" dirty="0" err="1" smtClean="0"/>
              <a:t>Aquaponics</a:t>
            </a:r>
            <a:r>
              <a:rPr lang="en-US" sz="2000" dirty="0" smtClean="0"/>
              <a:t> to Promote </a:t>
            </a:r>
            <a:r>
              <a:rPr lang="en-US" sz="2000" dirty="0" err="1" smtClean="0"/>
              <a:t>Ahupua’a</a:t>
            </a:r>
            <a:r>
              <a:rPr lang="en-US" sz="2000" dirty="0" smtClean="0"/>
              <a:t> (regional community) Health </a:t>
            </a:r>
          </a:p>
          <a:p>
            <a:r>
              <a:rPr lang="en-US" sz="2000" dirty="0" err="1" smtClean="0"/>
              <a:t>Pono</a:t>
            </a:r>
            <a:r>
              <a:rPr lang="en-US" sz="2000" dirty="0" smtClean="0"/>
              <a:t> Research Practices </a:t>
            </a:r>
          </a:p>
        </p:txBody>
      </p:sp>
    </p:spTree>
    <p:extLst>
      <p:ext uri="{BB962C8B-B14F-4D97-AF65-F5344CB8AC3E}">
        <p14:creationId xmlns:p14="http://schemas.microsoft.com/office/powerpoint/2010/main" val="13050586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19</a:t>
            </a:fld>
            <a:endParaRPr lang="en"/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284480" y="1217930"/>
            <a:ext cx="5283200" cy="630238"/>
          </a:xfrm>
        </p:spPr>
        <p:txBody>
          <a:bodyPr/>
          <a:lstStyle/>
          <a:p>
            <a:r>
              <a:rPr lang="en-US" sz="3000" dirty="0" smtClean="0"/>
              <a:t>Integration of Native Hawaiian Healing into Primary Care</a:t>
            </a:r>
            <a:endParaRPr lang="en-US" sz="3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4294967295"/>
          </p:nvPr>
        </p:nvSpPr>
        <p:spPr>
          <a:xfrm>
            <a:off x="670243" y="2069148"/>
            <a:ext cx="8250237" cy="2736850"/>
          </a:xfrm>
        </p:spPr>
        <p:txBody>
          <a:bodyPr/>
          <a:lstStyle/>
          <a:p>
            <a:r>
              <a:rPr lang="en-US" sz="2000" dirty="0" smtClean="0"/>
              <a:t>Waimanalo, eastside island of Oahu, rural, large NH homestead land</a:t>
            </a:r>
          </a:p>
          <a:p>
            <a:r>
              <a:rPr lang="en-US" sz="2000" dirty="0" smtClean="0"/>
              <a:t>Approximately 25% Native Hawaiian (pop. 3664, 2000 census)</a:t>
            </a:r>
          </a:p>
          <a:p>
            <a:r>
              <a:rPr lang="en-US" sz="2000" dirty="0" smtClean="0"/>
              <a:t>Home of the Waimanalo Health Center, a federally qualified health center</a:t>
            </a:r>
          </a:p>
          <a:p>
            <a:r>
              <a:rPr lang="en-US" sz="2000" dirty="0" smtClean="0"/>
              <a:t>Strong sense of NH identity and grassroots organizing </a:t>
            </a:r>
          </a:p>
          <a:p>
            <a:r>
              <a:rPr lang="en-US" sz="2000" dirty="0" smtClean="0"/>
              <a:t>Increasing tourism, home of the Bellows Air Force base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0224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45440" y="508000"/>
            <a:ext cx="4297680" cy="857250"/>
          </a:xfrm>
        </p:spPr>
        <p:txBody>
          <a:bodyPr>
            <a:normAutofit fontScale="90000"/>
          </a:bodyPr>
          <a:lstStyle/>
          <a:p>
            <a:pPr algn="l"/>
            <a:r>
              <a:rPr lang="en-US" sz="3000" b="1" dirty="0" smtClean="0"/>
              <a:t>Native Hawaiian </a:t>
            </a:r>
            <a:br>
              <a:rPr lang="en-US" sz="3000" b="1" dirty="0" smtClean="0"/>
            </a:br>
            <a:r>
              <a:rPr lang="en-US" sz="3000" b="1" dirty="0" smtClean="0"/>
              <a:t>Healing Practices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08656" y="1468666"/>
            <a:ext cx="8229600" cy="3395663"/>
          </a:xfrm>
        </p:spPr>
        <p:txBody>
          <a:bodyPr>
            <a:noAutofit/>
          </a:bodyPr>
          <a:lstStyle/>
          <a:p>
            <a:r>
              <a:rPr lang="en-US" sz="1800" dirty="0" smtClean="0"/>
              <a:t>Native Hawaiian healing practices were integral to the health of NH (</a:t>
            </a:r>
            <a:r>
              <a:rPr lang="en-US" sz="1800" dirty="0" err="1" smtClean="0"/>
              <a:t>kānaka</a:t>
            </a:r>
            <a:r>
              <a:rPr lang="en-US" sz="1800" dirty="0" smtClean="0"/>
              <a:t> </a:t>
            </a:r>
            <a:r>
              <a:rPr lang="en-US" sz="1800" dirty="0"/>
              <a:t>‘</a:t>
            </a:r>
            <a:r>
              <a:rPr lang="en-US" sz="1800" dirty="0" err="1" smtClean="0"/>
              <a:t>ōiwi</a:t>
            </a:r>
            <a:r>
              <a:rPr lang="en-US" sz="1800" dirty="0" smtClean="0"/>
              <a:t>) prior to the western colonization: body, mind and spirit</a:t>
            </a:r>
          </a:p>
          <a:p>
            <a:r>
              <a:rPr lang="en-US" sz="1800" dirty="0" smtClean="0"/>
              <a:t>These practices were carefully passed down through generations as sacred wisdom</a:t>
            </a:r>
          </a:p>
          <a:p>
            <a:r>
              <a:rPr lang="en-US" sz="1800" dirty="0" smtClean="0"/>
              <a:t>Though its practice was previously limited due to western influences, there is a growing revitalization and proliferation in use, e.g., </a:t>
            </a:r>
            <a:r>
              <a:rPr lang="en-US" sz="1800" dirty="0" err="1" smtClean="0"/>
              <a:t>lā‘au</a:t>
            </a:r>
            <a:r>
              <a:rPr lang="en-US" sz="1800" dirty="0" smtClean="0"/>
              <a:t> </a:t>
            </a:r>
            <a:r>
              <a:rPr lang="en-US" sz="1800" dirty="0" err="1" smtClean="0"/>
              <a:t>lapa‘au</a:t>
            </a:r>
            <a:r>
              <a:rPr lang="en-US" sz="1800" dirty="0" smtClean="0"/>
              <a:t>, </a:t>
            </a:r>
            <a:r>
              <a:rPr lang="en-US" sz="1800" dirty="0" err="1" smtClean="0"/>
              <a:t>lomi</a:t>
            </a:r>
            <a:r>
              <a:rPr lang="en-US" sz="1800" dirty="0" smtClean="0"/>
              <a:t> </a:t>
            </a:r>
          </a:p>
          <a:p>
            <a:r>
              <a:rPr lang="en-US" sz="1800" dirty="0" smtClean="0"/>
              <a:t>Increasingly, these practices are included in promoting health and healing in medical services for </a:t>
            </a:r>
            <a:r>
              <a:rPr lang="en-US" sz="1800" dirty="0" err="1"/>
              <a:t>kānaka</a:t>
            </a:r>
            <a:r>
              <a:rPr lang="en-US" sz="1800" dirty="0"/>
              <a:t> ‘</a:t>
            </a:r>
            <a:r>
              <a:rPr lang="en-US" sz="1800" dirty="0" err="1" smtClean="0"/>
              <a:t>ōiwi</a:t>
            </a:r>
            <a:r>
              <a:rPr lang="en-US" sz="1800" dirty="0" smtClean="0"/>
              <a:t>, including its integration at </a:t>
            </a:r>
            <a:r>
              <a:rPr lang="en-US" sz="1800" dirty="0" err="1" smtClean="0"/>
              <a:t>Waimānalo</a:t>
            </a:r>
            <a:r>
              <a:rPr lang="en-US" sz="1800" dirty="0" smtClean="0"/>
              <a:t> Health Center  </a:t>
            </a:r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9676" y="163400"/>
            <a:ext cx="1918580" cy="113254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64985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06375"/>
            <a:ext cx="8151813" cy="857250"/>
          </a:xfrm>
        </p:spPr>
        <p:txBody>
          <a:bodyPr/>
          <a:lstStyle/>
          <a:p>
            <a:pPr algn="l"/>
            <a:r>
              <a:rPr lang="en-US" sz="3200" b="1" dirty="0" smtClean="0"/>
              <a:t>Purpose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65760" y="1383030"/>
            <a:ext cx="8229600" cy="3394075"/>
          </a:xfrm>
        </p:spPr>
        <p:txBody>
          <a:bodyPr>
            <a:noAutofit/>
          </a:bodyPr>
          <a:lstStyle/>
          <a:p>
            <a:r>
              <a:rPr lang="en-US" sz="2000" dirty="0"/>
              <a:t>This study examines </a:t>
            </a:r>
            <a:r>
              <a:rPr lang="en-US" sz="2000" dirty="0" smtClean="0"/>
              <a:t>one </a:t>
            </a:r>
            <a:r>
              <a:rPr lang="en-US" sz="2000" dirty="0"/>
              <a:t>model for the </a:t>
            </a:r>
            <a:r>
              <a:rPr lang="en-US" sz="2000" b="1" dirty="0">
                <a:solidFill>
                  <a:srgbClr val="FFFF00"/>
                </a:solidFill>
              </a:rPr>
              <a:t>integration of Native Hawaiian healing practices into primary </a:t>
            </a:r>
            <a:r>
              <a:rPr lang="en-US" sz="2000" b="1" dirty="0" smtClean="0">
                <a:solidFill>
                  <a:srgbClr val="FFFF00"/>
                </a:solidFill>
              </a:rPr>
              <a:t>care</a:t>
            </a:r>
            <a:endParaRPr lang="en-US" sz="2000" dirty="0">
              <a:solidFill>
                <a:srgbClr val="FFFF00"/>
              </a:solidFill>
            </a:endParaRPr>
          </a:p>
          <a:p>
            <a:r>
              <a:rPr lang="en-US" sz="2000" dirty="0" smtClean="0"/>
              <a:t>Our goal is to understand the added value of integrating Hawaiian healing for improving the patient experience and promoting the health and well being of </a:t>
            </a:r>
            <a:r>
              <a:rPr lang="en-US" sz="2000" dirty="0" err="1" smtClean="0"/>
              <a:t>kānaka</a:t>
            </a:r>
            <a:r>
              <a:rPr lang="en-US" sz="2000" dirty="0" smtClean="0"/>
              <a:t> ‘</a:t>
            </a:r>
            <a:r>
              <a:rPr lang="en-US" sz="2000" dirty="0" err="1" smtClean="0"/>
              <a:t>ōiwi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We will begin by examining a theoretical framework of how integration improves patient experiences and outcomes.</a:t>
            </a:r>
          </a:p>
          <a:p>
            <a:endParaRPr lang="en-US" sz="2000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210551"/>
            <a:ext cx="1642872" cy="92411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91638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050563483"/>
              </p:ext>
            </p:extLst>
          </p:nvPr>
        </p:nvGraphicFramePr>
        <p:xfrm>
          <a:off x="232688" y="285750"/>
          <a:ext cx="8229600" cy="44811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2965450"/>
            <a:ext cx="3375025" cy="1006475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How Does Integration </a:t>
            </a:r>
            <a:br>
              <a:rPr lang="en-US" b="1" dirty="0" smtClean="0"/>
            </a:br>
            <a:r>
              <a:rPr lang="en-US" b="1" dirty="0" smtClean="0"/>
              <a:t>Promote Health? </a:t>
            </a:r>
            <a:endParaRPr lang="en-US" b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76999" y="285750"/>
            <a:ext cx="1964969" cy="19649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52301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444675" y="58848"/>
            <a:ext cx="1112651" cy="1524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23520" y="265113"/>
            <a:ext cx="8266113" cy="857250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smtClean="0"/>
              <a:t>Integration at </a:t>
            </a:r>
            <a:r>
              <a:rPr lang="en-US" sz="3000" b="1" dirty="0" err="1" smtClean="0"/>
              <a:t>Waimānalo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6080" y="1485900"/>
            <a:ext cx="8229600" cy="3394075"/>
          </a:xfrm>
        </p:spPr>
        <p:txBody>
          <a:bodyPr>
            <a:normAutofit/>
          </a:bodyPr>
          <a:lstStyle/>
          <a:p>
            <a:r>
              <a:rPr lang="en-US" sz="2200" dirty="0" err="1"/>
              <a:t>K</a:t>
            </a:r>
            <a:r>
              <a:rPr lang="en-US" sz="2200" dirty="0" err="1" smtClean="0"/>
              <a:t>ānaka</a:t>
            </a:r>
            <a:r>
              <a:rPr lang="en-US" sz="2200" dirty="0" smtClean="0"/>
              <a:t> ‘</a:t>
            </a:r>
            <a:r>
              <a:rPr lang="en-US" sz="2200" dirty="0" err="1" smtClean="0"/>
              <a:t>ōiwi</a:t>
            </a:r>
            <a:r>
              <a:rPr lang="en-US" sz="2200" dirty="0" smtClean="0"/>
              <a:t> patients visit with western and Native healer together, not through a referral</a:t>
            </a:r>
          </a:p>
          <a:p>
            <a:r>
              <a:rPr lang="en-US" sz="2200" dirty="0" smtClean="0"/>
              <a:t>All </a:t>
            </a:r>
            <a:r>
              <a:rPr lang="en-US" sz="2200" dirty="0" err="1" smtClean="0"/>
              <a:t>kānaka</a:t>
            </a:r>
            <a:r>
              <a:rPr lang="en-US" sz="2200" dirty="0" smtClean="0"/>
              <a:t> ‘</a:t>
            </a:r>
            <a:r>
              <a:rPr lang="en-US" sz="2200" dirty="0" err="1" smtClean="0"/>
              <a:t>ōiwi</a:t>
            </a:r>
            <a:r>
              <a:rPr lang="en-US" sz="2200" dirty="0" smtClean="0"/>
              <a:t> have access to a Native healer and information on healing practices, including treatment and classes</a:t>
            </a:r>
          </a:p>
          <a:p>
            <a:r>
              <a:rPr lang="en-US" sz="2200" dirty="0" smtClean="0"/>
              <a:t>Healers are viewed as members of the health care team</a:t>
            </a:r>
          </a:p>
          <a:p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0697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6560" y="285750"/>
            <a:ext cx="7779703" cy="857250"/>
          </a:xfrm>
        </p:spPr>
        <p:txBody>
          <a:bodyPr/>
          <a:lstStyle/>
          <a:p>
            <a:pPr algn="l"/>
            <a:r>
              <a:rPr lang="en-US" sz="3000" b="1" dirty="0" smtClean="0"/>
              <a:t>Acceptance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8480" y="1289050"/>
            <a:ext cx="7691120" cy="3394075"/>
          </a:xfrm>
        </p:spPr>
        <p:txBody>
          <a:bodyPr/>
          <a:lstStyle/>
          <a:p>
            <a:r>
              <a:rPr lang="en-US" sz="2000" dirty="0" smtClean="0"/>
              <a:t>Through integration, there will be greater acceptance of native healing practices by:</a:t>
            </a:r>
          </a:p>
          <a:p>
            <a:pPr lvl="2"/>
            <a:r>
              <a:rPr lang="en-US" sz="2000" dirty="0" smtClean="0"/>
              <a:t>Patients</a:t>
            </a:r>
          </a:p>
          <a:p>
            <a:pPr lvl="2"/>
            <a:r>
              <a:rPr lang="en-US" sz="2000" dirty="0" smtClean="0"/>
              <a:t>Providers</a:t>
            </a:r>
          </a:p>
          <a:p>
            <a:pPr lvl="2"/>
            <a:r>
              <a:rPr lang="en-US" sz="2000" dirty="0" smtClean="0"/>
              <a:t>Staff and administration</a:t>
            </a:r>
          </a:p>
          <a:p>
            <a:pPr lvl="2"/>
            <a:r>
              <a:rPr lang="en-US" sz="2000" dirty="0" smtClean="0"/>
              <a:t> Community</a:t>
            </a:r>
          </a:p>
          <a:p>
            <a:r>
              <a:rPr lang="en-US" sz="2000" dirty="0" smtClean="0"/>
              <a:t>Do these stakeholders see an added value?</a:t>
            </a:r>
          </a:p>
          <a:p>
            <a:pPr marL="0" indent="0">
              <a:buNone/>
            </a:pPr>
            <a:endParaRPr lang="en-US" sz="20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3" r="4523"/>
          <a:stretch/>
        </p:blipFill>
        <p:spPr>
          <a:xfrm rot="5400000">
            <a:off x="7262139" y="129262"/>
            <a:ext cx="1139621" cy="133829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80280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8" b="8916"/>
          <a:stretch/>
        </p:blipFill>
        <p:spPr>
          <a:xfrm>
            <a:off x="7380370" y="285750"/>
            <a:ext cx="1282047" cy="10858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84480" y="182563"/>
            <a:ext cx="7945120" cy="857250"/>
          </a:xfrm>
          <a:ln>
            <a:noFill/>
          </a:ln>
        </p:spPr>
        <p:txBody>
          <a:bodyPr/>
          <a:lstStyle/>
          <a:p>
            <a:pPr algn="l"/>
            <a:r>
              <a:rPr lang="en-US" sz="3000" b="1" dirty="0" smtClean="0"/>
              <a:t>Cultural Connectedness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18160" y="1341438"/>
            <a:ext cx="7711440" cy="339566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Is there a deeper sense of cultural connectedness as a result of integration and acceptance?</a:t>
            </a:r>
          </a:p>
          <a:p>
            <a:pPr lvl="2"/>
            <a:r>
              <a:rPr lang="en-US" sz="2000" dirty="0" smtClean="0"/>
              <a:t>Do patients feel more connected to providers and the clinic?</a:t>
            </a:r>
          </a:p>
          <a:p>
            <a:pPr lvl="2"/>
            <a:r>
              <a:rPr lang="en-US" sz="2000" dirty="0" smtClean="0"/>
              <a:t>Do patients, providers, staff and administration have a greater sense of connectedness to Hawaiian values and practices?</a:t>
            </a:r>
          </a:p>
          <a:p>
            <a:pPr lvl="2"/>
            <a:r>
              <a:rPr lang="en-US" sz="2000" dirty="0" smtClean="0"/>
              <a:t>Is the clinic viewed as more connected to Hawaiian values and practices by the community and </a:t>
            </a:r>
            <a:r>
              <a:rPr lang="en-US" sz="2000" dirty="0" err="1" smtClean="0"/>
              <a:t>kānaka</a:t>
            </a:r>
            <a:r>
              <a:rPr lang="en-US" sz="2000" dirty="0" smtClean="0"/>
              <a:t> ‘</a:t>
            </a:r>
            <a:r>
              <a:rPr lang="en-US" sz="2000" dirty="0" err="1" smtClean="0"/>
              <a:t>ōiwi</a:t>
            </a:r>
            <a:r>
              <a:rPr lang="en-US" sz="2000" dirty="0" smtClean="0"/>
              <a:t> statewide?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64284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20345" y="154306"/>
            <a:ext cx="8689975" cy="857250"/>
          </a:xfrm>
        </p:spPr>
        <p:txBody>
          <a:bodyPr/>
          <a:lstStyle/>
          <a:p>
            <a:pPr algn="l"/>
            <a:r>
              <a:rPr lang="en-US" sz="3000" b="1" dirty="0" smtClean="0"/>
              <a:t>Activation/Empowerment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47040" y="1162050"/>
            <a:ext cx="7782560" cy="3394075"/>
          </a:xfrm>
        </p:spPr>
        <p:txBody>
          <a:bodyPr>
            <a:noAutofit/>
          </a:bodyPr>
          <a:lstStyle/>
          <a:p>
            <a:r>
              <a:rPr lang="en-US" sz="2000" dirty="0" smtClean="0"/>
              <a:t>Does acceptability of integration and cultural connectedness lead to greater activation and sense of empowerment among patients, providers, administration and staff?</a:t>
            </a:r>
          </a:p>
          <a:p>
            <a:pPr lvl="2"/>
            <a:r>
              <a:rPr lang="en-US" sz="2000" dirty="0" smtClean="0"/>
              <a:t>Do patients feel like they have a greater sense of control over their health and adherence to treatment?  </a:t>
            </a:r>
          </a:p>
          <a:p>
            <a:pPr lvl="2"/>
            <a:r>
              <a:rPr lang="en-US" sz="2000" dirty="0" smtClean="0"/>
              <a:t>Do providers, staff and admin promote integration and value healer’s contributions as members of the team</a:t>
            </a:r>
          </a:p>
          <a:p>
            <a:pPr lvl="2"/>
            <a:r>
              <a:rPr lang="en-US" sz="2000" dirty="0" smtClean="0"/>
              <a:t>Is there a diffusion of healing practices within the community, e.g., growing gardens, sharing remedies, </a:t>
            </a:r>
            <a:r>
              <a:rPr lang="en-US" sz="2000" dirty="0" err="1" smtClean="0"/>
              <a:t>etc</a:t>
            </a:r>
            <a:r>
              <a:rPr lang="en-US" sz="2000" dirty="0" smtClean="0"/>
              <a:t>?</a:t>
            </a:r>
            <a:endParaRPr lang="en-US" sz="2000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" b="871"/>
          <a:stretch>
            <a:fillRect/>
          </a:stretch>
        </p:blipFill>
        <p:spPr>
          <a:xfrm>
            <a:off x="7239001" y="278893"/>
            <a:ext cx="1569975" cy="103555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905258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42950" y="163513"/>
            <a:ext cx="8401050" cy="857250"/>
          </a:xfrm>
        </p:spPr>
        <p:txBody>
          <a:bodyPr/>
          <a:lstStyle/>
          <a:p>
            <a:pPr algn="l"/>
            <a:r>
              <a:rPr lang="en-US" sz="3000" b="1" dirty="0" smtClean="0"/>
              <a:t>Promotion of Health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70560" y="1200150"/>
            <a:ext cx="7559040" cy="339407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If </a:t>
            </a:r>
            <a:r>
              <a:rPr lang="en-US" sz="2000" dirty="0" err="1" smtClean="0"/>
              <a:t>kānaka</a:t>
            </a:r>
            <a:r>
              <a:rPr lang="en-US" sz="2000" dirty="0" smtClean="0"/>
              <a:t> ‘</a:t>
            </a:r>
            <a:r>
              <a:rPr lang="en-US" sz="2000" dirty="0" err="1" smtClean="0"/>
              <a:t>ōiwi</a:t>
            </a:r>
            <a:r>
              <a:rPr lang="en-US" sz="2000" dirty="0" smtClean="0"/>
              <a:t> find the integration valuable, increase their connectedness to their cultural values and their medical services, increase their sense of control over their health, and improve health behaviors</a:t>
            </a:r>
            <a:r>
              <a:rPr lang="is-IS" sz="2000" dirty="0" smtClean="0"/>
              <a:t>…</a:t>
            </a:r>
          </a:p>
          <a:p>
            <a:r>
              <a:rPr lang="is-IS" sz="2000" dirty="0" smtClean="0"/>
              <a:t>This will lead to improved health outcomes and may be particularly useful for improving chronic disease outcomes, e.g., diabetes, CVD</a:t>
            </a:r>
            <a:endParaRPr lang="en-US" sz="2000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4" t="2547" r="15540" b="14817"/>
          <a:stretch/>
        </p:blipFill>
        <p:spPr bwMode="auto">
          <a:xfrm>
            <a:off x="7181305" y="218379"/>
            <a:ext cx="1600200" cy="98862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841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48640" y="984250"/>
            <a:ext cx="3942080" cy="630238"/>
          </a:xfrm>
        </p:spPr>
        <p:txBody>
          <a:bodyPr>
            <a:noAutofit/>
          </a:bodyPr>
          <a:lstStyle/>
          <a:p>
            <a:pPr algn="l"/>
            <a:r>
              <a:rPr lang="en-US" sz="3000" b="1" dirty="0" smtClean="0"/>
              <a:t>How Will We Accomplish </a:t>
            </a:r>
            <a:br>
              <a:rPr lang="en-US" sz="3000" b="1" dirty="0" smtClean="0"/>
            </a:br>
            <a:r>
              <a:rPr lang="en-US" sz="3000" b="1" dirty="0" smtClean="0"/>
              <a:t>This?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43840" y="1484630"/>
            <a:ext cx="8229600" cy="339407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/>
              <a:t>Community-based Participatory Research (CBPR)</a:t>
            </a:r>
          </a:p>
          <a:p>
            <a:pPr lvl="2"/>
            <a:r>
              <a:rPr lang="en-US" sz="1800" dirty="0" smtClean="0"/>
              <a:t>Views research as a equal and collaborative partnership between community members, organizations, and researchers</a:t>
            </a:r>
          </a:p>
          <a:p>
            <a:pPr lvl="2"/>
            <a:r>
              <a:rPr lang="en-US" sz="1800" dirty="0" smtClean="0"/>
              <a:t>Involves community in all aspects of research process</a:t>
            </a:r>
          </a:p>
          <a:p>
            <a:pPr lvl="2"/>
            <a:r>
              <a:rPr lang="en-US" sz="1800" dirty="0" smtClean="0"/>
              <a:t>Builds on strengths, resources, and expertise within the community</a:t>
            </a:r>
          </a:p>
          <a:p>
            <a:pPr lvl="2"/>
            <a:r>
              <a:rPr lang="en-US" sz="1800" dirty="0" smtClean="0"/>
              <a:t>Shared decision making and ownership </a:t>
            </a:r>
          </a:p>
          <a:p>
            <a:pPr lvl="2"/>
            <a:r>
              <a:rPr lang="en-US" sz="1800" dirty="0" smtClean="0"/>
              <a:t>Strives for action and mutual benefit of all partners</a:t>
            </a:r>
          </a:p>
          <a:p>
            <a:pPr lvl="2"/>
            <a:r>
              <a:rPr lang="en-US" sz="1800" dirty="0" smtClean="0"/>
              <a:t>Disseminate findings to all partners and community</a:t>
            </a:r>
          </a:p>
          <a:p>
            <a:pPr lvl="1"/>
            <a:endParaRPr lang="en-US" sz="2000" dirty="0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7" t="12218" r="12491" b="6438"/>
          <a:stretch>
            <a:fillRect/>
          </a:stretch>
        </p:blipFill>
        <p:spPr>
          <a:xfrm>
            <a:off x="6934200" y="187899"/>
            <a:ext cx="1752600" cy="1029595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00766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45440" y="667543"/>
            <a:ext cx="3698240" cy="630238"/>
          </a:xfrm>
        </p:spPr>
        <p:txBody>
          <a:bodyPr/>
          <a:lstStyle/>
          <a:p>
            <a:pPr algn="l"/>
            <a:r>
              <a:rPr lang="en-US" sz="3000" b="1" dirty="0" smtClean="0"/>
              <a:t>Three Phase Process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8480" y="1297781"/>
            <a:ext cx="7955280" cy="2736850"/>
          </a:xfrm>
        </p:spPr>
        <p:txBody>
          <a:bodyPr/>
          <a:lstStyle/>
          <a:p>
            <a:pPr>
              <a:buNone/>
            </a:pPr>
            <a:r>
              <a:rPr lang="en-US" sz="2000" dirty="0" smtClean="0"/>
              <a:t>Phase 1</a:t>
            </a:r>
          </a:p>
          <a:p>
            <a:pPr lvl="2"/>
            <a:r>
              <a:rPr lang="en-US" sz="2000" dirty="0" smtClean="0"/>
              <a:t>Understand the process of integration and the critical components the healer adds, which might be missing in western medical practices </a:t>
            </a:r>
          </a:p>
          <a:p>
            <a:pPr lvl="2"/>
            <a:r>
              <a:rPr lang="en-US" sz="2000" dirty="0" smtClean="0"/>
              <a:t>Qualitative, in-depth interviews with patients, providers, including healer, staff, administration</a:t>
            </a:r>
          </a:p>
          <a:p>
            <a:pPr lvl="2"/>
            <a:r>
              <a:rPr lang="en-US" sz="2000" dirty="0" smtClean="0"/>
              <a:t>The goal is to confirm/disconfirm or add to the theoretical model defined by our group</a:t>
            </a:r>
          </a:p>
          <a:p>
            <a:pPr marL="457200" lvl="1" indent="0">
              <a:buNone/>
            </a:pPr>
            <a:endParaRPr lang="en-US" sz="2000" dirty="0"/>
          </a:p>
        </p:txBody>
      </p:sp>
      <p:pic>
        <p:nvPicPr>
          <p:cNvPr id="5" name="Picture 14" descr="https://c2.staticflickr.com/6/5004/5282429576_126f558296_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4" t="1770" r="16022" b="3421"/>
          <a:stretch>
            <a:fillRect/>
          </a:stretch>
        </p:blipFill>
        <p:spPr bwMode="auto">
          <a:xfrm>
            <a:off x="6806456" y="205979"/>
            <a:ext cx="1874249" cy="133707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3439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99440" y="669131"/>
            <a:ext cx="3078798" cy="630238"/>
          </a:xfrm>
        </p:spPr>
        <p:txBody>
          <a:bodyPr/>
          <a:lstStyle/>
          <a:p>
            <a:pPr algn="l"/>
            <a:r>
              <a:rPr lang="en-US" sz="3600" b="1" dirty="0" smtClean="0"/>
              <a:t>Three Phase Process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06400" y="1299369"/>
            <a:ext cx="8625840" cy="273685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/>
              <a:t>Phase 2</a:t>
            </a:r>
          </a:p>
          <a:p>
            <a:pPr lvl="2"/>
            <a:r>
              <a:rPr lang="en-US" sz="1800" dirty="0" smtClean="0"/>
              <a:t>Systematically test our theoretical model through surveys with patients </a:t>
            </a:r>
          </a:p>
          <a:p>
            <a:pPr lvl="2"/>
            <a:r>
              <a:rPr lang="en-US" sz="1800" dirty="0" smtClean="0"/>
              <a:t>Pre-post questionnaire to examine changes in acceptance, connectedness, activation and empowerment</a:t>
            </a:r>
          </a:p>
          <a:p>
            <a:pPr>
              <a:buNone/>
            </a:pPr>
            <a:r>
              <a:rPr lang="en-US" sz="1800" dirty="0" smtClean="0"/>
              <a:t>Phase 3</a:t>
            </a:r>
          </a:p>
          <a:p>
            <a:pPr lvl="2"/>
            <a:r>
              <a:rPr lang="en-US" sz="1800" dirty="0" smtClean="0"/>
              <a:t>More rigorous study to examine whether integration leads to improvements in health outcomes, social determinants, increased medicinal plant growth, etc.</a:t>
            </a:r>
          </a:p>
          <a:p>
            <a:pPr lvl="2"/>
            <a:r>
              <a:rPr lang="en-US" sz="1800" dirty="0" smtClean="0"/>
              <a:t>Potentially use a culturally-rooted curriculum and comparison group, possibly extend work beyond </a:t>
            </a:r>
            <a:r>
              <a:rPr lang="en-US" sz="1800" dirty="0" err="1" smtClean="0"/>
              <a:t>Waimānalo</a:t>
            </a:r>
            <a:r>
              <a:rPr lang="en-US" sz="1800" dirty="0" smtClean="0"/>
              <a:t> Health Center to the community</a:t>
            </a:r>
            <a:endParaRPr lang="en-US" sz="1800" dirty="0"/>
          </a:p>
        </p:txBody>
      </p:sp>
      <p:pic>
        <p:nvPicPr>
          <p:cNvPr id="5" name="Picture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" r="2929"/>
          <a:stretch/>
        </p:blipFill>
        <p:spPr bwMode="auto">
          <a:xfrm>
            <a:off x="7239000" y="205979"/>
            <a:ext cx="1447800" cy="128642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7247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08000" y="403542"/>
            <a:ext cx="2384425" cy="630238"/>
          </a:xfrm>
        </p:spPr>
        <p:txBody>
          <a:bodyPr/>
          <a:lstStyle/>
          <a:p>
            <a:pPr algn="l"/>
            <a:r>
              <a:rPr lang="en-US" sz="3000" b="1" dirty="0" smtClean="0"/>
              <a:t>Next steps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08000" y="1361440"/>
            <a:ext cx="8229600" cy="2631758"/>
          </a:xfrm>
        </p:spPr>
        <p:txBody>
          <a:bodyPr/>
          <a:lstStyle/>
          <a:p>
            <a:pPr>
              <a:buNone/>
            </a:pPr>
            <a:r>
              <a:rPr lang="en-US" sz="2000" dirty="0" smtClean="0"/>
              <a:t>Continue to engage Community Advisory Board in the following:</a:t>
            </a:r>
          </a:p>
          <a:p>
            <a:pPr lvl="2"/>
            <a:r>
              <a:rPr lang="en-US" sz="2000" dirty="0" smtClean="0"/>
              <a:t>Revise research plan as needed</a:t>
            </a:r>
          </a:p>
          <a:p>
            <a:pPr lvl="2"/>
            <a:r>
              <a:rPr lang="en-US" sz="2000" dirty="0" smtClean="0"/>
              <a:t>Develop and refine research questions</a:t>
            </a:r>
          </a:p>
          <a:p>
            <a:pPr lvl="2"/>
            <a:r>
              <a:rPr lang="en-US" sz="2000" dirty="0" smtClean="0"/>
              <a:t>Prepare additional proposals for funding, Phase 1 funded by Hawaii Medical Health Services Association (HMSA), $181,011</a:t>
            </a:r>
          </a:p>
          <a:p>
            <a:pPr lvl="2"/>
            <a:r>
              <a:rPr lang="en-US" sz="2000" dirty="0" smtClean="0"/>
              <a:t>Begin Phase 1 while continuing to plan for Phase 2 and 3</a:t>
            </a:r>
          </a:p>
          <a:p>
            <a:pPr lvl="2"/>
            <a:r>
              <a:rPr lang="en-US" sz="2000" dirty="0" smtClean="0"/>
              <a:t>Complete protocols, IRB, hire staff, begin interviews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1" y="199120"/>
            <a:ext cx="2228305" cy="103675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10610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 idx="4294967295"/>
          </p:nvPr>
        </p:nvSpPr>
        <p:spPr>
          <a:xfrm>
            <a:off x="853440" y="2599690"/>
            <a:ext cx="6868160" cy="1006475"/>
          </a:xfrm>
        </p:spPr>
        <p:txBody>
          <a:bodyPr/>
          <a:lstStyle/>
          <a:p>
            <a:pPr algn="ctr"/>
            <a:r>
              <a:rPr lang="en-US" sz="4000" dirty="0" smtClean="0"/>
              <a:t>Why is the integration of cultural practices in intervention research useful?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007626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33</a:t>
            </a:fld>
            <a:endParaRPr lang="en"/>
          </a:p>
        </p:txBody>
      </p:sp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314960" y="203200"/>
            <a:ext cx="6492875" cy="1006475"/>
          </a:xfrm>
        </p:spPr>
        <p:txBody>
          <a:bodyPr/>
          <a:lstStyle/>
          <a:p>
            <a:r>
              <a:rPr lang="en-US" sz="3000" dirty="0" smtClean="0"/>
              <a:t>Native Hawaiian Values for Culturally-rooted Research </a:t>
            </a:r>
            <a:endParaRPr lang="en-US" sz="30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4294967295"/>
          </p:nvPr>
        </p:nvSpPr>
        <p:spPr>
          <a:xfrm>
            <a:off x="823913" y="1457325"/>
            <a:ext cx="8320087" cy="681038"/>
          </a:xfrm>
        </p:spPr>
        <p:txBody>
          <a:bodyPr/>
          <a:lstStyle/>
          <a:p>
            <a:r>
              <a:rPr lang="en-US" sz="2000" dirty="0" smtClean="0"/>
              <a:t>‘</a:t>
            </a:r>
            <a:r>
              <a:rPr lang="en-US" sz="2000" dirty="0" err="1" smtClean="0"/>
              <a:t>Ea</a:t>
            </a:r>
            <a:r>
              <a:rPr lang="en-US" sz="2000" dirty="0" smtClean="0"/>
              <a:t> (self-determination)</a:t>
            </a:r>
          </a:p>
          <a:p>
            <a:r>
              <a:rPr lang="en-US" sz="2000" dirty="0" smtClean="0"/>
              <a:t>‘</a:t>
            </a:r>
            <a:r>
              <a:rPr lang="en-US" sz="2000" dirty="0" err="1" smtClean="0"/>
              <a:t>Aina</a:t>
            </a:r>
            <a:r>
              <a:rPr lang="en-US" sz="2000" dirty="0" smtClean="0"/>
              <a:t> </a:t>
            </a:r>
            <a:r>
              <a:rPr lang="en-US" sz="2000" dirty="0" err="1" smtClean="0"/>
              <a:t>Moana</a:t>
            </a:r>
            <a:r>
              <a:rPr lang="en-US" sz="2000" dirty="0" smtClean="0"/>
              <a:t> (health of land and people)</a:t>
            </a:r>
          </a:p>
          <a:p>
            <a:r>
              <a:rPr lang="en-US" sz="2000" dirty="0" err="1" smtClean="0"/>
              <a:t>Pilina</a:t>
            </a:r>
            <a:r>
              <a:rPr lang="en-US" sz="2000" dirty="0" smtClean="0"/>
              <a:t> (relationships, connection)</a:t>
            </a:r>
          </a:p>
          <a:p>
            <a:r>
              <a:rPr lang="en-US" sz="2000" dirty="0" err="1" smtClean="0"/>
              <a:t>Waiwai</a:t>
            </a:r>
            <a:r>
              <a:rPr lang="en-US" sz="2000" dirty="0" smtClean="0"/>
              <a:t> (ancestral abundance, wealth, benefits)</a:t>
            </a:r>
          </a:p>
          <a:p>
            <a:r>
              <a:rPr lang="en-US" sz="2000" dirty="0" smtClean="0"/>
              <a:t>‘</a:t>
            </a:r>
            <a:r>
              <a:rPr lang="en-US" sz="2000" dirty="0" err="1"/>
              <a:t>O</a:t>
            </a:r>
            <a:r>
              <a:rPr lang="en-US" sz="2000" dirty="0" err="1" smtClean="0"/>
              <a:t>iwi</a:t>
            </a:r>
            <a:r>
              <a:rPr lang="en-US" sz="2000" dirty="0" smtClean="0"/>
              <a:t> (intergenerational cultural identity)</a:t>
            </a:r>
          </a:p>
          <a:p>
            <a:r>
              <a:rPr lang="en-US" sz="2000" dirty="0" err="1" smtClean="0"/>
              <a:t>Ke</a:t>
            </a:r>
            <a:r>
              <a:rPr lang="en-US" sz="2000" dirty="0" smtClean="0"/>
              <a:t> </a:t>
            </a:r>
            <a:r>
              <a:rPr lang="en-US" sz="2000" dirty="0" err="1" smtClean="0"/>
              <a:t>Akua</a:t>
            </a:r>
            <a:r>
              <a:rPr lang="en-US" sz="2000" dirty="0" smtClean="0"/>
              <a:t> </a:t>
            </a:r>
            <a:r>
              <a:rPr lang="en-US" sz="2000" dirty="0" err="1" smtClean="0"/>
              <a:t>Mana</a:t>
            </a:r>
            <a:r>
              <a:rPr lang="en-US" sz="2000" dirty="0" smtClean="0"/>
              <a:t> (spirituality, sacredness, divinely powerful)</a:t>
            </a:r>
          </a:p>
          <a:p>
            <a:pPr>
              <a:buNone/>
            </a:pPr>
            <a:endParaRPr lang="en-US" sz="2000" dirty="0" smtClean="0"/>
          </a:p>
        </p:txBody>
      </p:sp>
      <p:pic>
        <p:nvPicPr>
          <p:cNvPr id="5" name="Picture 4" descr="IMG_916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159" y="203200"/>
            <a:ext cx="2183089" cy="143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4444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34</a:t>
            </a:fld>
            <a:endParaRPr lang="en"/>
          </a:p>
        </p:txBody>
      </p:sp>
      <p:sp>
        <p:nvSpPr>
          <p:cNvPr id="3" name="TextBox 2"/>
          <p:cNvSpPr txBox="1"/>
          <p:nvPr/>
        </p:nvSpPr>
        <p:spPr>
          <a:xfrm>
            <a:off x="264160" y="146059"/>
            <a:ext cx="39217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rgbClr val="FFFFFF"/>
                </a:solidFill>
                <a:latin typeface="Raleway"/>
                <a:cs typeface="Raleway"/>
              </a:rPr>
              <a:t>Preliminary Observations</a:t>
            </a:r>
            <a:endParaRPr lang="en-US" sz="3000" dirty="0">
              <a:solidFill>
                <a:srgbClr val="FFFFFF"/>
              </a:solidFill>
              <a:latin typeface="Raleway"/>
              <a:cs typeface="Raleway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5920" y="1375082"/>
            <a:ext cx="74269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FFFFFF"/>
                </a:solidFill>
              </a:rPr>
              <a:t>Patients enjoy learning about healing practices </a:t>
            </a:r>
          </a:p>
          <a:p>
            <a:r>
              <a:rPr lang="en-US" sz="1800" dirty="0" smtClean="0">
                <a:solidFill>
                  <a:srgbClr val="FFFFFF"/>
                </a:solidFill>
              </a:rPr>
              <a:t>-Reminds them that these practices were used by parents/grandparents</a:t>
            </a:r>
          </a:p>
          <a:p>
            <a:r>
              <a:rPr lang="en-US" sz="1800" dirty="0" smtClean="0">
                <a:solidFill>
                  <a:srgbClr val="FFFFFF"/>
                </a:solidFill>
              </a:rPr>
              <a:t>-Validates that parents/grandparents had important knowledge/wisdom</a:t>
            </a:r>
          </a:p>
          <a:p>
            <a:r>
              <a:rPr lang="en-US" sz="1800" dirty="0" smtClean="0">
                <a:solidFill>
                  <a:srgbClr val="FFFFFF"/>
                </a:solidFill>
              </a:rPr>
              <a:t>-Strengthens their identity as Native Hawaiians </a:t>
            </a:r>
          </a:p>
          <a:p>
            <a:r>
              <a:rPr lang="en-US" sz="1800" dirty="0" smtClean="0">
                <a:solidFill>
                  <a:srgbClr val="FFFFFF"/>
                </a:solidFill>
              </a:rPr>
              <a:t>-Finding success with healing practices and want to learn more</a:t>
            </a:r>
          </a:p>
          <a:p>
            <a:r>
              <a:rPr lang="en-US" sz="1800" dirty="0" smtClean="0">
                <a:solidFill>
                  <a:srgbClr val="FFFFFF"/>
                </a:solidFill>
              </a:rPr>
              <a:t>-Desire to get off of western medications</a:t>
            </a:r>
          </a:p>
          <a:p>
            <a:r>
              <a:rPr lang="en-US" sz="1800" dirty="0" smtClean="0">
                <a:solidFill>
                  <a:srgbClr val="FFFFFF"/>
                </a:solidFill>
              </a:rPr>
              <a:t>-Desire to share these practices with family, children, friends</a:t>
            </a:r>
          </a:p>
          <a:p>
            <a:endParaRPr lang="en-US" sz="1800" dirty="0">
              <a:solidFill>
                <a:srgbClr val="FFFFFF"/>
              </a:solidFill>
            </a:endParaRPr>
          </a:p>
          <a:p>
            <a:r>
              <a:rPr lang="en-US" sz="1800" dirty="0" smtClean="0">
                <a:solidFill>
                  <a:srgbClr val="FFFFFF"/>
                </a:solidFill>
              </a:rPr>
              <a:t>Challenges</a:t>
            </a:r>
          </a:p>
          <a:p>
            <a:r>
              <a:rPr lang="en-US" sz="1800" dirty="0" smtClean="0">
                <a:solidFill>
                  <a:srgbClr val="FFFFFF"/>
                </a:solidFill>
              </a:rPr>
              <a:t>-Access to the plants</a:t>
            </a:r>
          </a:p>
          <a:p>
            <a:r>
              <a:rPr lang="en-US" sz="1800" dirty="0" smtClean="0">
                <a:solidFill>
                  <a:srgbClr val="FFFFFF"/>
                </a:solidFill>
              </a:rPr>
              <a:t>-Not remembering what the plants looked like and what they did</a:t>
            </a:r>
          </a:p>
          <a:p>
            <a:endParaRPr lang="en-US" sz="1800" dirty="0" smtClean="0">
              <a:solidFill>
                <a:srgbClr val="FFFFFF"/>
              </a:solidFill>
            </a:endParaRPr>
          </a:p>
          <a:p>
            <a:endParaRPr lang="en-US" sz="1600" dirty="0">
              <a:solidFill>
                <a:srgbClr val="FFFFFF"/>
              </a:solidFill>
            </a:endParaRP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6338" y="146059"/>
            <a:ext cx="2282542" cy="18029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412756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35</a:t>
            </a:fld>
            <a:endParaRPr lang="en"/>
          </a:p>
        </p:txBody>
      </p:sp>
      <p:sp>
        <p:nvSpPr>
          <p:cNvPr id="3" name="Rectangle 2"/>
          <p:cNvSpPr/>
          <p:nvPr/>
        </p:nvSpPr>
        <p:spPr>
          <a:xfrm>
            <a:off x="457200" y="1375162"/>
            <a:ext cx="839216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FFFF"/>
                </a:solidFill>
              </a:rPr>
              <a:t>Providers respect healing practices</a:t>
            </a:r>
          </a:p>
          <a:p>
            <a:r>
              <a:rPr lang="en-US" sz="1800" dirty="0">
                <a:solidFill>
                  <a:srgbClr val="FFFFFF"/>
                </a:solidFill>
              </a:rPr>
              <a:t>-Do not have formal knowledge/training</a:t>
            </a:r>
          </a:p>
          <a:p>
            <a:r>
              <a:rPr lang="en-US" sz="1800" dirty="0">
                <a:solidFill>
                  <a:srgbClr val="FFFFFF"/>
                </a:solidFill>
              </a:rPr>
              <a:t>-Want to be supportive, willing to work with patients who want to try</a:t>
            </a:r>
          </a:p>
          <a:p>
            <a:r>
              <a:rPr lang="en-US" sz="1800" dirty="0">
                <a:solidFill>
                  <a:srgbClr val="FFFFFF"/>
                </a:solidFill>
              </a:rPr>
              <a:t>-Make no claims of evidence, except where it exists, e.g., turmeric (</a:t>
            </a:r>
            <a:r>
              <a:rPr lang="en-US" sz="1800" dirty="0" err="1">
                <a:solidFill>
                  <a:srgbClr val="FFFFFF"/>
                </a:solidFill>
              </a:rPr>
              <a:t>olena</a:t>
            </a:r>
            <a:r>
              <a:rPr lang="en-US" sz="1800" dirty="0">
                <a:solidFill>
                  <a:srgbClr val="FFFFFF"/>
                </a:solidFill>
              </a:rPr>
              <a:t>)</a:t>
            </a:r>
          </a:p>
          <a:p>
            <a:r>
              <a:rPr lang="en-US" sz="1800" dirty="0">
                <a:solidFill>
                  <a:srgbClr val="FFFFFF"/>
                </a:solidFill>
              </a:rPr>
              <a:t>-See their role as monitoring clinical outcomes and adjusting medications</a:t>
            </a:r>
          </a:p>
          <a:p>
            <a:endParaRPr lang="en-US" sz="1800" dirty="0">
              <a:solidFill>
                <a:srgbClr val="FFFFFF"/>
              </a:solidFill>
            </a:endParaRPr>
          </a:p>
          <a:p>
            <a:r>
              <a:rPr lang="en-US" sz="1800" dirty="0">
                <a:solidFill>
                  <a:srgbClr val="FFFFFF"/>
                </a:solidFill>
              </a:rPr>
              <a:t>Community</a:t>
            </a:r>
          </a:p>
          <a:p>
            <a:r>
              <a:rPr lang="en-US" sz="1800" dirty="0">
                <a:solidFill>
                  <a:srgbClr val="FFFFFF"/>
                </a:solidFill>
              </a:rPr>
              <a:t>-Growing recognition and adoption of healing practices</a:t>
            </a:r>
          </a:p>
          <a:p>
            <a:r>
              <a:rPr lang="en-US" sz="1800" dirty="0">
                <a:solidFill>
                  <a:srgbClr val="FFFFFF"/>
                </a:solidFill>
              </a:rPr>
              <a:t>-See this as part of a larger effort toward self-determination and social </a:t>
            </a:r>
            <a:r>
              <a:rPr lang="en-US" sz="1800" dirty="0" smtClean="0">
                <a:solidFill>
                  <a:srgbClr val="FFFFFF"/>
                </a:solidFill>
              </a:rPr>
              <a:t>justice</a:t>
            </a:r>
          </a:p>
          <a:p>
            <a:r>
              <a:rPr lang="en-US" sz="1800" dirty="0" smtClean="0">
                <a:solidFill>
                  <a:srgbClr val="FFFFFF"/>
                </a:solidFill>
              </a:rPr>
              <a:t>-See this as a way of promoting community and cultural identity</a:t>
            </a:r>
          </a:p>
          <a:p>
            <a:r>
              <a:rPr lang="en-US" sz="1800" dirty="0" smtClean="0">
                <a:solidFill>
                  <a:srgbClr val="FFFFFF"/>
                </a:solidFill>
              </a:rPr>
              <a:t>-Way to respect the knowledge of the elders/</a:t>
            </a:r>
            <a:r>
              <a:rPr lang="en-US" sz="1800" dirty="0" err="1" smtClean="0">
                <a:solidFill>
                  <a:srgbClr val="FFFFFF"/>
                </a:solidFill>
              </a:rPr>
              <a:t>kupuna</a:t>
            </a:r>
            <a:r>
              <a:rPr lang="en-US" sz="1800" dirty="0" smtClean="0">
                <a:solidFill>
                  <a:srgbClr val="FFFFFF"/>
                </a:solidFill>
              </a:rPr>
              <a:t> in community</a:t>
            </a:r>
          </a:p>
          <a:p>
            <a:r>
              <a:rPr lang="en-US" sz="1800" dirty="0" smtClean="0">
                <a:solidFill>
                  <a:srgbClr val="FFFFFF"/>
                </a:solidFill>
              </a:rPr>
              <a:t>-</a:t>
            </a:r>
            <a:r>
              <a:rPr lang="en-US" sz="1800" dirty="0">
                <a:solidFill>
                  <a:srgbClr val="FFFFFF"/>
                </a:solidFill>
              </a:rPr>
              <a:t>Conflict among practitioners, what is their genealogy</a:t>
            </a:r>
            <a:r>
              <a:rPr lang="en-US" sz="1800" dirty="0" smtClean="0">
                <a:solidFill>
                  <a:srgbClr val="FFFFFF"/>
                </a:solidFill>
              </a:rPr>
              <a:t>?</a:t>
            </a:r>
          </a:p>
          <a:p>
            <a:r>
              <a:rPr lang="en-US" sz="1800" dirty="0" smtClean="0">
                <a:solidFill>
                  <a:srgbClr val="FFFFFF"/>
                </a:solidFill>
              </a:rPr>
              <a:t> </a:t>
            </a: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1" y="254000"/>
            <a:ext cx="3545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FF"/>
                </a:solidFill>
                <a:latin typeface="Releway"/>
                <a:cs typeface="Releway"/>
              </a:rPr>
              <a:t>Preliminary Observations</a:t>
            </a:r>
            <a:endParaRPr lang="en-US" sz="2800" dirty="0">
              <a:solidFill>
                <a:srgbClr val="FFFFFF"/>
              </a:solidFill>
              <a:latin typeface="Releway"/>
              <a:cs typeface="Releway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818" y="144162"/>
            <a:ext cx="2282542" cy="18029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842654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25120" y="303530"/>
            <a:ext cx="3375025" cy="1006475"/>
          </a:xfrm>
        </p:spPr>
        <p:txBody>
          <a:bodyPr/>
          <a:lstStyle/>
          <a:p>
            <a:r>
              <a:rPr lang="en-US" sz="3000" dirty="0">
                <a:latin typeface="Century Gothic" charset="0"/>
              </a:rPr>
              <a:t>Conclusion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985520" y="1446530"/>
            <a:ext cx="7741920" cy="681038"/>
          </a:xfrm>
        </p:spPr>
        <p:txBody>
          <a:bodyPr rtlCol="0">
            <a:noAutofit/>
          </a:bodyPr>
          <a:lstStyle/>
          <a:p>
            <a:pPr indent="-27432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 smtClean="0">
                <a:ea typeface="+mn-ea"/>
                <a:cs typeface="+mn-cs"/>
              </a:rPr>
              <a:t>The image of Hawaii as a </a:t>
            </a:r>
            <a:r>
              <a:rPr lang="ja-JP" altLang="en-US" sz="2000" dirty="0" smtClean="0">
                <a:latin typeface="Arial"/>
                <a:ea typeface="+mn-ea"/>
                <a:cs typeface="+mn-cs"/>
              </a:rPr>
              <a:t>“</a:t>
            </a:r>
            <a:r>
              <a:rPr lang="en-US" sz="2000" dirty="0" smtClean="0">
                <a:ea typeface="+mn-ea"/>
                <a:cs typeface="+mn-cs"/>
              </a:rPr>
              <a:t>must see</a:t>
            </a:r>
            <a:r>
              <a:rPr lang="ja-JP" altLang="en-US" sz="2000" dirty="0" smtClean="0">
                <a:latin typeface="Arial"/>
                <a:ea typeface="+mn-ea"/>
                <a:cs typeface="+mn-cs"/>
              </a:rPr>
              <a:t>”</a:t>
            </a:r>
            <a:r>
              <a:rPr lang="en-US" sz="2000" dirty="0" smtClean="0">
                <a:ea typeface="+mn-ea"/>
                <a:cs typeface="+mn-cs"/>
              </a:rPr>
              <a:t> tourist destination is so overpowering that the truth of the condition of Native Hawaiian people are met with disbelief and anger.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en-US" sz="2000" dirty="0" smtClean="0">
              <a:ea typeface="+mn-ea"/>
              <a:cs typeface="+mn-cs"/>
            </a:endParaRPr>
          </a:p>
          <a:p>
            <a:pPr indent="-27432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 smtClean="0">
                <a:ea typeface="+mn-ea"/>
                <a:cs typeface="+mn-cs"/>
              </a:rPr>
              <a:t>Problems will be resolved through our own awareness, education, and social action</a:t>
            </a:r>
          </a:p>
          <a:p>
            <a:pPr indent="-27432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endParaRPr lang="en-US" sz="2000" dirty="0" smtClean="0">
              <a:ea typeface="+mn-ea"/>
              <a:cs typeface="+mn-cs"/>
            </a:endParaRPr>
          </a:p>
          <a:p>
            <a:pPr indent="-27432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 smtClean="0">
                <a:ea typeface="+mn-ea"/>
                <a:cs typeface="+mn-cs"/>
              </a:rPr>
              <a:t>Native Hawaiians are a resilient people, survivors of plague,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sz="2000" dirty="0" smtClean="0">
                <a:ea typeface="+mn-ea"/>
                <a:cs typeface="+mn-cs"/>
              </a:rPr>
              <a:t>pestilence, diaspora, and cultural genocide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en-US" sz="2000" dirty="0" smtClean="0">
              <a:ea typeface="+mn-ea"/>
              <a:cs typeface="+mn-cs"/>
            </a:endParaRPr>
          </a:p>
          <a:p>
            <a:pPr indent="-274320" fontAlgn="auto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"/>
              <a:defRPr/>
            </a:pPr>
            <a:r>
              <a:rPr lang="en-US" sz="2000" dirty="0" smtClean="0">
                <a:ea typeface="+mn-ea"/>
                <a:cs typeface="+mn-cs"/>
              </a:rPr>
              <a:t>We must assure that history does not repeat itself.</a:t>
            </a:r>
          </a:p>
        </p:txBody>
      </p:sp>
    </p:spTree>
    <p:extLst>
      <p:ext uri="{BB962C8B-B14F-4D97-AF65-F5344CB8AC3E}">
        <p14:creationId xmlns:p14="http://schemas.microsoft.com/office/powerpoint/2010/main" val="2578963177"/>
      </p:ext>
    </p:extLst>
  </p:cSld>
  <p:clrMapOvr>
    <a:masterClrMapping/>
  </p:clrMapOvr>
  <p:transition xmlns:p14="http://schemas.microsoft.com/office/powerpoint/2010/main"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56398" y="194382"/>
            <a:ext cx="27125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Mahalo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4480" y="913683"/>
            <a:ext cx="87782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Nānā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no a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ka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lā‘au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ku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ho‘okāhi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.- look for the plant that stands alone. It was said if a plant stood alone, it would be better and stronger for use in healing</a:t>
            </a:r>
            <a: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Kawena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Pukui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,‘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Ōlelo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No‘eau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 2270)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9890" y="4173220"/>
            <a:ext cx="82238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Momoe</a:t>
            </a:r>
            <a: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aku</a:t>
            </a:r>
            <a: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kumimoji="0" lang="en-US" sz="20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mua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Move forward with determination</a:t>
            </a:r>
            <a:r>
              <a:rPr kumimoji="0" lang="en-US" sz="240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kumimoji="0" lang="en-US" sz="240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478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Ragozin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2509</Words>
  <Application>Microsoft Macintosh PowerPoint</Application>
  <PresentationFormat>On-screen Show (16:9)</PresentationFormat>
  <Paragraphs>273</Paragraphs>
  <Slides>37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Ragozine template</vt:lpstr>
      <vt:lpstr>Native Hawaiian  Well Being and the Integration of Cultural Practices to Promote Health </vt:lpstr>
      <vt:lpstr>Historical background</vt:lpstr>
      <vt:lpstr>Native Hawaiian People</vt:lpstr>
      <vt:lpstr>Native Hawaiian Life</vt:lpstr>
      <vt:lpstr>Trauma and Colonialism</vt:lpstr>
      <vt:lpstr>The Invisible Mana’o (Concerns) of Native Hawaiians</vt:lpstr>
      <vt:lpstr>Educational  Well Being    </vt:lpstr>
      <vt:lpstr>Economic  Well Being</vt:lpstr>
      <vt:lpstr>Social  Well Being</vt:lpstr>
      <vt:lpstr>Native  Hawaiian Health</vt:lpstr>
      <vt:lpstr>Barriers to Service Use</vt:lpstr>
      <vt:lpstr>Implication for Research in Native Hawaiian Health</vt:lpstr>
      <vt:lpstr>Brief Biography</vt:lpstr>
      <vt:lpstr>Previous Research</vt:lpstr>
      <vt:lpstr>Other Research Interests</vt:lpstr>
      <vt:lpstr>Teaching</vt:lpstr>
      <vt:lpstr>Honors and Awards</vt:lpstr>
      <vt:lpstr>Current Research: Native Hawaiian Well-being through the Integration of Cultural Practices that Promote Health</vt:lpstr>
      <vt:lpstr>Integration of Native Hawaiian Healing into Primary Care</vt:lpstr>
      <vt:lpstr>Native Hawaiian  Healing Practices</vt:lpstr>
      <vt:lpstr>Purpose</vt:lpstr>
      <vt:lpstr>How Does Integration  Promote Health? </vt:lpstr>
      <vt:lpstr>Integration at Waimānalo</vt:lpstr>
      <vt:lpstr>Acceptance</vt:lpstr>
      <vt:lpstr>Cultural Connectedness</vt:lpstr>
      <vt:lpstr>Activation/Empowerment</vt:lpstr>
      <vt:lpstr>Promotion of Health</vt:lpstr>
      <vt:lpstr>How Will We Accomplish  This?</vt:lpstr>
      <vt:lpstr>Three Phase Process</vt:lpstr>
      <vt:lpstr>Three Phase Process</vt:lpstr>
      <vt:lpstr>Next steps</vt:lpstr>
      <vt:lpstr>Why is the integration of cultural practices in intervention research useful?</vt:lpstr>
      <vt:lpstr>Native Hawaiian Values for Culturally-rooted Research </vt:lpstr>
      <vt:lpstr>PowerPoint Presentation</vt:lpstr>
      <vt:lpstr>PowerPoint Presentation</vt:lpstr>
      <vt:lpstr>Conclusion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Native Hawaiian  Well Being and the Integration of Cultural Practices to Promote Health </dc:title>
  <cp:lastModifiedBy>Mike Spencer</cp:lastModifiedBy>
  <cp:revision>24</cp:revision>
  <dcterms:modified xsi:type="dcterms:W3CDTF">2017-09-25T01:48:47Z</dcterms:modified>
</cp:coreProperties>
</file>